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602" r:id="rId3"/>
    <p:sldId id="356" r:id="rId4"/>
    <p:sldId id="357" r:id="rId5"/>
    <p:sldId id="358" r:id="rId6"/>
    <p:sldId id="629" r:id="rId7"/>
    <p:sldId id="630" r:id="rId8"/>
    <p:sldId id="632" r:id="rId9"/>
    <p:sldId id="623" r:id="rId10"/>
    <p:sldId id="628" r:id="rId11"/>
    <p:sldId id="605" r:id="rId12"/>
    <p:sldId id="606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A3544-006B-467D-8F28-C621C4D530E2}" v="105" dt="2025-10-02T17:58:29.8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4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8E2774-7887-4898-924A-14A09FA0C7B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BEA442-FF1C-48B8-A0E5-83DBA5505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25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ED1BB-C20F-A6DD-A6C9-642F2026A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70577-CB2C-E4ED-2CA1-767C5F203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51B9C-09AD-4F33-BC6E-D42D5E7B4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70067-CE0A-A865-5EF2-F88D582B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C92D5-F02D-538C-7942-FE49FBB4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F9A4D-7B5B-21FC-1A88-F92F9B5D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946906-2A23-D3E0-CAF9-4E3346D13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927BA-8FEA-51C8-82DC-FFF99C966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B8E0D-2BE3-F8DF-4949-103CD4B06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608AF-0F2A-4657-9154-249B9952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6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B201E1-7788-7875-4EE4-DF978D0FB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089D1-0EA0-B67B-3382-46BEF962C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0874-3870-BE19-625C-183F30A1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1AD01-9A5C-8898-80B1-EB4E140C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D2A58-04E3-B7C8-DB0E-C619277A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51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Digit 2: Before Anima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0" name="Digit 2: After Anim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1" name="Digit 1: Before Animation"/>
          <p:cNvSpPr>
            <a:spLocks noGrp="1"/>
          </p:cNvSpPr>
          <p:nvPr>
            <p:ph type="body" sz="quarter" idx="10" hasCustomPrompt="1"/>
          </p:nvPr>
        </p:nvSpPr>
        <p:spPr>
          <a:xfrm>
            <a:off x="202051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2" name="Digit 1: After Animation"/>
          <p:cNvSpPr>
            <a:spLocks noGrp="1"/>
          </p:cNvSpPr>
          <p:nvPr>
            <p:ph type="body" sz="quarter" idx="12" hasCustomPrompt="1"/>
          </p:nvPr>
        </p:nvSpPr>
        <p:spPr>
          <a:xfrm>
            <a:off x="202051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 typeface="Arial" panose="020B0604020202020204" pitchFamily="34" charset="0"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216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1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9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1000"/>
                            </p:stCondLst>
                            <p:childTnLst>
                              <p:par>
                                <p:cTn id="23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2000"/>
                            </p:stCondLst>
                            <p:childTnLst>
                              <p:par>
                                <p:cTn id="24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5000"/>
                            </p:stCondLst>
                            <p:childTnLst>
                              <p:par>
                                <p:cTn id="27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9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8000"/>
                            </p:stCondLst>
                            <p:childTnLst>
                              <p:par>
                                <p:cTn id="297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0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1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31000"/>
                            </p:stCondLst>
                            <p:childTnLst>
                              <p:par>
                                <p:cTn id="33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32000"/>
                            </p:stCondLst>
                            <p:childTnLst>
                              <p:par>
                                <p:cTn id="34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33000"/>
                            </p:stCondLst>
                            <p:childTnLst>
                              <p:par>
                                <p:cTn id="35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35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377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37000"/>
                            </p:stCondLst>
                            <p:childTnLst>
                              <p:par>
                                <p:cTn id="38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38000"/>
                            </p:stCondLst>
                            <p:childTnLst>
                              <p:par>
                                <p:cTn id="395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39000"/>
                            </p:stCondLst>
                            <p:childTnLst>
                              <p:par>
                                <p:cTn id="40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1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41000"/>
                            </p:stCondLst>
                            <p:childTnLst>
                              <p:par>
                                <p:cTn id="43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42000"/>
                            </p:stCondLst>
                            <p:childTnLst>
                              <p:par>
                                <p:cTn id="43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45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45000"/>
                            </p:stCondLst>
                            <p:childTnLst>
                              <p:par>
                                <p:cTn id="46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46000"/>
                            </p:stCondLst>
                            <p:childTnLst>
                              <p:par>
                                <p:cTn id="475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47000"/>
                            </p:stCondLst>
                            <p:childTnLst>
                              <p:par>
                                <p:cTn id="48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48000"/>
                            </p:stCondLst>
                            <p:childTnLst>
                              <p:par>
                                <p:cTn id="493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1" fill="hold">
                            <p:stCondLst>
                              <p:cond delay="49000"/>
                            </p:stCondLst>
                            <p:childTnLst>
                              <p:par>
                                <p:cTn id="50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51000"/>
                            </p:stCondLst>
                            <p:childTnLst>
                              <p:par>
                                <p:cTn id="52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52000"/>
                            </p:stCondLst>
                            <p:childTnLst>
                              <p:par>
                                <p:cTn id="53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53000"/>
                            </p:stCondLst>
                            <p:childTnLst>
                              <p:par>
                                <p:cTn id="54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54000"/>
                            </p:stCondLst>
                            <p:childTnLst>
                              <p:par>
                                <p:cTn id="55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55000"/>
                            </p:stCondLst>
                            <p:childTnLst>
                              <p:par>
                                <p:cTn id="56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573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57000"/>
                            </p:stCondLst>
                            <p:childTnLst>
                              <p:par>
                                <p:cTn id="58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58000"/>
                            </p:stCondLst>
                            <p:childTnLst>
                              <p:par>
                                <p:cTn id="591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59000"/>
                            </p:stCondLst>
                            <p:childTnLst>
                              <p:par>
                                <p:cTn id="60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Digit 2: Before Anima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0" name="Digit 2: After Anim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078068" y="2912968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3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3" name="Digit 1"/>
          <p:cNvSpPr txBox="1">
            <a:spLocks/>
          </p:cNvSpPr>
          <p:nvPr userDrawn="1"/>
        </p:nvSpPr>
        <p:spPr>
          <a:xfrm>
            <a:off x="1958003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173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1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5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9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0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1000"/>
                            </p:stCondLst>
                            <p:childTnLst>
                              <p:par>
                                <p:cTn id="32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3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3000"/>
                            </p:stCondLst>
                            <p:childTnLst>
                              <p:par>
                                <p:cTn id="34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34000"/>
                            </p:stCondLst>
                            <p:childTnLst>
                              <p:par>
                                <p:cTn id="35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37000"/>
                            </p:stCondLst>
                            <p:childTnLst>
                              <p:par>
                                <p:cTn id="37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38000"/>
                            </p:stCondLst>
                            <p:childTnLst>
                              <p:par>
                                <p:cTn id="387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39000"/>
                            </p:stCondLst>
                            <p:childTnLst>
                              <p:par>
                                <p:cTn id="39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0000"/>
                            </p:stCondLst>
                            <p:childTnLst>
                              <p:par>
                                <p:cTn id="40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41000"/>
                            </p:stCondLst>
                            <p:childTnLst>
                              <p:par>
                                <p:cTn id="42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431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44000"/>
                            </p:stCondLst>
                            <p:childTnLst>
                              <p:par>
                                <p:cTn id="44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45000"/>
                            </p:stCondLst>
                            <p:childTnLst>
                              <p:par>
                                <p:cTn id="45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46000"/>
                            </p:stCondLst>
                            <p:childTnLst>
                              <p:par>
                                <p:cTn id="46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47000"/>
                            </p:stCondLst>
                            <p:childTnLst>
                              <p:par>
                                <p:cTn id="47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485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49000"/>
                            </p:stCondLst>
                            <p:childTnLst>
                              <p:par>
                                <p:cTn id="49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50000"/>
                            </p:stCondLst>
                            <p:childTnLst>
                              <p:par>
                                <p:cTn id="50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51000"/>
                            </p:stCondLst>
                            <p:childTnLst>
                              <p:par>
                                <p:cTn id="52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52000"/>
                            </p:stCondLst>
                            <p:childTnLst>
                              <p:par>
                                <p:cTn id="529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54000"/>
                            </p:stCondLst>
                            <p:childTnLst>
                              <p:par>
                                <p:cTn id="54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55000"/>
                            </p:stCondLst>
                            <p:childTnLst>
                              <p:par>
                                <p:cTn id="55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57000"/>
                            </p:stCondLst>
                            <p:childTnLst>
                              <p:par>
                                <p:cTn id="57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58000"/>
                            </p:stCondLst>
                            <p:childTnLst>
                              <p:par>
                                <p:cTn id="583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59000"/>
                            </p:stCondLst>
                            <p:childTnLst>
                              <p:par>
                                <p:cTn id="59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9088792" y="2708469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7031243" y="2700598"/>
            <a:ext cx="1161587" cy="1717670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1035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22" name="Digit 2"/>
          <p:cNvSpPr txBox="1">
            <a:spLocks/>
          </p:cNvSpPr>
          <p:nvPr userDrawn="1"/>
        </p:nvSpPr>
        <p:spPr>
          <a:xfrm>
            <a:off x="4015551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  <p:sp>
        <p:nvSpPr>
          <p:cNvPr id="21" name="Digit 1"/>
          <p:cNvSpPr txBox="1">
            <a:spLocks/>
          </p:cNvSpPr>
          <p:nvPr userDrawn="1"/>
        </p:nvSpPr>
        <p:spPr>
          <a:xfrm>
            <a:off x="1958003" y="2912967"/>
            <a:ext cx="1128834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40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9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7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9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7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23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245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26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31000"/>
                            </p:stCondLst>
                            <p:childTnLst>
                              <p:par>
                                <p:cTn id="31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32000"/>
                            </p:stCondLst>
                            <p:childTnLst>
                              <p:par>
                                <p:cTn id="325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33000"/>
                            </p:stCondLst>
                            <p:childTnLst>
                              <p:par>
                                <p:cTn id="33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34000"/>
                            </p:stCondLst>
                            <p:childTnLst>
                              <p:par>
                                <p:cTn id="343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35000"/>
                            </p:stCondLst>
                            <p:childTnLst>
                              <p:par>
                                <p:cTn id="35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7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37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39000"/>
                            </p:stCondLst>
                            <p:childTnLst>
                              <p:par>
                                <p:cTn id="38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9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41000"/>
                            </p:stCondLst>
                            <p:childTnLst>
                              <p:par>
                                <p:cTn id="41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42000"/>
                            </p:stCondLst>
                            <p:childTnLst>
                              <p:par>
                                <p:cTn id="423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43000"/>
                            </p:stCondLst>
                            <p:childTnLst>
                              <p:par>
                                <p:cTn id="43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44000"/>
                            </p:stCondLst>
                            <p:childTnLst>
                              <p:par>
                                <p:cTn id="441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45000"/>
                            </p:stCondLst>
                            <p:childTnLst>
                              <p:par>
                                <p:cTn id="45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46000"/>
                            </p:stCondLst>
                            <p:childTnLst>
                              <p:par>
                                <p:cTn id="45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47000"/>
                            </p:stCondLst>
                            <p:childTnLst>
                              <p:par>
                                <p:cTn id="46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48000"/>
                            </p:stCondLst>
                            <p:childTnLst>
                              <p:par>
                                <p:cTn id="47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48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50000"/>
                            </p:stCondLst>
                            <p:childTnLst>
                              <p:par>
                                <p:cTn id="49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51000"/>
                            </p:stCondLst>
                            <p:childTnLst>
                              <p:par>
                                <p:cTn id="51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521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54000"/>
                            </p:stCondLst>
                            <p:childTnLst>
                              <p:par>
                                <p:cTn id="539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55000"/>
                            </p:stCondLst>
                            <p:childTnLst>
                              <p:par>
                                <p:cTn id="54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56000"/>
                            </p:stCondLst>
                            <p:childTnLst>
                              <p:par>
                                <p:cTn id="55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57000"/>
                            </p:stCondLst>
                            <p:childTnLst>
                              <p:par>
                                <p:cTn id="56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58000"/>
                            </p:stCondLst>
                            <p:childTnLst>
                              <p:par>
                                <p:cTn id="57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59000"/>
                            </p:stCondLst>
                            <p:childTnLst>
                              <p:par>
                                <p:cTn id="58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8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F57B1-8335-2795-144B-1587CE59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F1867-5914-B26B-7FD4-8AF2DB33E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68E96-885E-0F9E-D1D5-B13375495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64165-A3E9-75C0-2CDB-3F16F142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4C7E5-E55C-ACB9-8206-FE075675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A8C9F-F6D3-3412-B00A-ACC95E21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6EEB5-BA92-75F9-9433-BE61B278D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DDBFC-177D-13CB-0BDA-BE9868FF9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6B75-BC8C-D70D-2D5F-2BD4B052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1864A-ED01-A09E-4A00-E14B62DC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2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4162-1FC3-E4B8-1F44-67373D551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35188-E195-11F0-CA53-EDD7F43EA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77DA9-A71E-D477-6BD0-742CDEA1B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518DD-5F91-CFD1-B788-C6A1CE4D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CB4C8-DBA3-BC39-E5CE-ED5A805DF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5C174-DC2B-F2C3-BDA3-729311EA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5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9446-687A-F519-EF39-86BA9FE2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BE17CE-AA8E-BDE1-E51F-10BBAE3DF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40D4E-2458-ABB0-BBDA-707FF76B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E30F0D-35AD-DCB3-3971-CC7E8D830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759E6B-A37F-0BE7-FCB6-4B752A171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DB77CD-ECCD-43F1-60B1-626C326F0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B8B3DC-FF68-0816-34A9-DBBD1EAF2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8DF32D-E0AB-68FA-769D-F0333F2E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1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F7DC-B251-2AAE-F29B-FE9D45622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29D154-F699-8098-B882-E062A0192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5FA83-36FC-7261-FB75-87C4804D3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924DA-9FEB-F143-30FD-A491810FB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2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7EDE2-0B8E-2C02-699A-469165ED7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EE33B0-9404-6127-1BCA-FD9B11D2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7ABC5-26FF-19E0-58FC-BB463FAF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4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14D71-2420-E7F9-234C-E88F0F8A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FEF9F-356D-4C66-D805-07CB61B3B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2457A-72EA-DF56-2479-0E980D024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C8A99-DF7D-9C84-832B-63C21525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81F24-2AE8-A34E-AFD6-3A754965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BC2D9-D810-B8F8-C661-0769C23D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9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0E522-FC0E-229B-34C5-2568E8CF7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31AF48-C717-1C64-9635-0A85D5AF5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9211C-77C0-E2EF-9D11-FDAD36984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E0EBF-B451-9204-CADB-F195032F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544AB-475B-65D7-61BE-2DEF1EF6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1EAE8-58C2-84BB-46C9-D12DA82D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4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AB927-B77C-A80F-AFD4-EDAE6C075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25511-3A4F-FF1E-651B-37812C2B4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E6F95-F31C-0C67-C927-8E3CF4B22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1B7D8-628C-414D-BF73-2A1675A7BC4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8488E-8CE8-9B4D-E52E-193A88DED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AC85-CCC1-7F35-02EA-98DFC74ED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4062E1-DA72-40E9-8B73-6F9BEA673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8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Digit 1 Before Animation" hidden="1"/>
          <p:cNvSpPr txBox="1">
            <a:spLocks/>
          </p:cNvSpPr>
          <p:nvPr userDrawn="1"/>
        </p:nvSpPr>
        <p:spPr>
          <a:xfrm>
            <a:off x="2020518" y="2924146"/>
            <a:ext cx="1003801" cy="152580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350" dirty="0"/>
              <a:t>?</a:t>
            </a:r>
          </a:p>
        </p:txBody>
      </p:sp>
      <p:sp>
        <p:nvSpPr>
          <p:cNvPr id="64" name="Digit 4 Background"/>
          <p:cNvSpPr/>
          <p:nvPr userDrawn="1"/>
        </p:nvSpPr>
        <p:spPr>
          <a:xfrm>
            <a:off x="8811789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6"/>
              </a:gs>
              <a:gs pos="50000">
                <a:schemeClr val="accent6"/>
              </a:gs>
              <a:gs pos="50000">
                <a:schemeClr val="accent6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Digit 3 Background"/>
          <p:cNvSpPr/>
          <p:nvPr userDrawn="1"/>
        </p:nvSpPr>
        <p:spPr>
          <a:xfrm>
            <a:off x="6754241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6"/>
              </a:gs>
              <a:gs pos="50000">
                <a:schemeClr val="accent6"/>
              </a:gs>
              <a:gs pos="50000">
                <a:schemeClr val="accent6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Digit 2 Background"/>
          <p:cNvSpPr/>
          <p:nvPr userDrawn="1"/>
        </p:nvSpPr>
        <p:spPr>
          <a:xfrm>
            <a:off x="3722173" y="2422137"/>
            <a:ext cx="1715587" cy="2274595"/>
          </a:xfrm>
          <a:prstGeom prst="roundRect">
            <a:avLst>
              <a:gd name="adj" fmla="val 5431"/>
            </a:avLst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50000">
                <a:schemeClr val="accent1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7" name="Digit 1 Background"/>
          <p:cNvSpPr/>
          <p:nvPr userDrawn="1"/>
        </p:nvSpPr>
        <p:spPr>
          <a:xfrm>
            <a:off x="1664625" y="2422137"/>
            <a:ext cx="1715587" cy="2274595"/>
          </a:xfrm>
          <a:prstGeom prst="roundRect">
            <a:avLst>
              <a:gd name="adj" fmla="val 12834"/>
            </a:avLst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50000">
                <a:schemeClr val="accent1">
                  <a:lumMod val="9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350" b="1" dirty="0">
              <a:solidFill>
                <a:srgbClr val="FC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Colon"/>
          <p:cNvSpPr txBox="1"/>
          <p:nvPr userDrawn="1"/>
        </p:nvSpPr>
        <p:spPr>
          <a:xfrm>
            <a:off x="5647801" y="2539097"/>
            <a:ext cx="718466" cy="168507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03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sp>
        <p:nvSpPr>
          <p:cNvPr id="69" name="Title"/>
          <p:cNvSpPr txBox="1"/>
          <p:nvPr userDrawn="1"/>
        </p:nvSpPr>
        <p:spPr>
          <a:xfrm>
            <a:off x="3822558" y="950231"/>
            <a:ext cx="454688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b="1" cap="all" dirty="0">
                <a:solidFill>
                  <a:schemeClr val="bg1"/>
                </a:solidFill>
              </a:rPr>
              <a:t>Next session starts in</a:t>
            </a:r>
          </a:p>
        </p:txBody>
      </p:sp>
      <p:sp>
        <p:nvSpPr>
          <p:cNvPr id="70" name="Minutes Label"/>
          <p:cNvSpPr txBox="1"/>
          <p:nvPr userDrawn="1"/>
        </p:nvSpPr>
        <p:spPr>
          <a:xfrm>
            <a:off x="2871264" y="4941997"/>
            <a:ext cx="1359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bg1">
                    <a:alpha val="30000"/>
                  </a:schemeClr>
                </a:solidFill>
              </a:rPr>
              <a:t>Minutes</a:t>
            </a:r>
          </a:p>
        </p:txBody>
      </p:sp>
      <p:sp>
        <p:nvSpPr>
          <p:cNvPr id="71" name="Seconds Label"/>
          <p:cNvSpPr txBox="1"/>
          <p:nvPr userDrawn="1"/>
        </p:nvSpPr>
        <p:spPr>
          <a:xfrm>
            <a:off x="7957704" y="4941997"/>
            <a:ext cx="1366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bg1">
                    <a:alpha val="30000"/>
                  </a:schemeClr>
                </a:solidFill>
              </a:rPr>
              <a:t>Seconds</a:t>
            </a:r>
          </a:p>
        </p:txBody>
      </p:sp>
    </p:spTree>
    <p:extLst>
      <p:ext uri="{BB962C8B-B14F-4D97-AF65-F5344CB8AC3E}">
        <p14:creationId xmlns:p14="http://schemas.microsoft.com/office/powerpoint/2010/main" val="6187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swimguide.org/find" TargetMode="Externa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ncdenr.maps.arcgis.com/apps/dashboards/61d99972d4cd474f9c69bdf091ad2f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Logo Circular (no name) High Resolution">
            <a:extLst>
              <a:ext uri="{FF2B5EF4-FFF2-40B4-BE49-F238E27FC236}">
                <a16:creationId xmlns:a16="http://schemas.microsoft.com/office/drawing/2014/main" id="{477F9743-F0B9-50AE-724C-33A5FBA10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39" y="137160"/>
            <a:ext cx="11293171" cy="683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4">
            <a:extLst>
              <a:ext uri="{FF2B5EF4-FFF2-40B4-BE49-F238E27FC236}">
                <a16:creationId xmlns:a16="http://schemas.microsoft.com/office/drawing/2014/main" id="{532DB009-1BAD-9295-E21B-0A0670621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0" name="Rectangle 7">
            <a:extLst>
              <a:ext uri="{FF2B5EF4-FFF2-40B4-BE49-F238E27FC236}">
                <a16:creationId xmlns:a16="http://schemas.microsoft.com/office/drawing/2014/main" id="{8CA643EB-7FC4-9118-DB00-0970C353E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1" name="TextBox 12">
            <a:extLst>
              <a:ext uri="{FF2B5EF4-FFF2-40B4-BE49-F238E27FC236}">
                <a16:creationId xmlns:a16="http://schemas.microsoft.com/office/drawing/2014/main" id="{21153452-98A8-E5E3-DE20-26578B9C8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36007"/>
            <a:ext cx="8553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Henderson County Environmental Advisory Committee Agenda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Thursday, August 6</a:t>
            </a:r>
            <a:r>
              <a:rPr lang="en-US" altLang="en-US" sz="2000" b="1" baseline="30000" dirty="0"/>
              <a:t>th</a:t>
            </a:r>
            <a:r>
              <a:rPr lang="en-US" altLang="en-US" sz="2000" b="1" dirty="0"/>
              <a:t>, 2026 @ 3:00PM</a:t>
            </a: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6D5440AD-8055-1832-FFEF-7B705F591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164" y="1690038"/>
            <a:ext cx="928492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1. Meeting Called to Order</a:t>
            </a:r>
            <a:endParaRPr lang="en-US" sz="800" b="1" dirty="0">
              <a:latin typeface="Calibri" pitchFamily="34" charset="0"/>
            </a:endParaRP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2. Informal Public Comment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3. Approval of Agenda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4. Approval of April Summary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5. New Business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Welcome new EAC members – Brenda Sauer</a:t>
            </a:r>
            <a:endParaRPr lang="en-US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Cancel October 1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meeting</a:t>
            </a:r>
            <a:endParaRPr lang="en-US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Schedule Special Meeting for October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Non-native invasive vegetation strike team</a:t>
            </a:r>
          </a:p>
          <a:p>
            <a:pPr marL="1200150" marR="77470" lvl="2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Guest speaker Steve Pettis - NC Cooperative Extension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77470" lvl="1">
              <a:tabLst>
                <a:tab pos="292735" algn="l"/>
              </a:tabLst>
            </a:pPr>
            <a:endParaRPr lang="en-US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6. Older Business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735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Recreational Water Quality Monitoring update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7. Environmental Planning Update</a:t>
            </a:r>
          </a:p>
          <a:p>
            <a:pPr marL="742950" marR="77470" lvl="1" indent="-285750">
              <a:buFont typeface="+mj-lt"/>
              <a:buAutoNum type="alphaLcPeriod"/>
              <a:tabLst>
                <a:tab pos="292100" algn="l"/>
                <a:tab pos="742950" algn="l"/>
              </a:tabLst>
            </a:pPr>
            <a:r>
              <a:rPr lang="en-US" sz="1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Funding Opportunities Updates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8. Next meeting Topics</a:t>
            </a:r>
          </a:p>
          <a:p>
            <a:pPr>
              <a:defRPr/>
            </a:pPr>
            <a:r>
              <a:rPr lang="en-US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9. Adjournment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5910-291C-33F8-F8F2-F66542D33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Programs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97AD-A86A-F6B3-8DDA-90DE3DD01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634872"/>
            <a:ext cx="10515600" cy="4351338"/>
          </a:xfrm>
        </p:spPr>
        <p:txBody>
          <a:bodyPr/>
          <a:lstStyle/>
          <a:p>
            <a:r>
              <a:rPr lang="en-US" dirty="0"/>
              <a:t>Jackson Park Native Plants for Mosquito Control</a:t>
            </a:r>
          </a:p>
          <a:p>
            <a:pPr lvl="1"/>
            <a:r>
              <a:rPr lang="en-US" dirty="0"/>
              <a:t>B.W. Wells Stewardship Fund</a:t>
            </a:r>
          </a:p>
          <a:p>
            <a:pPr lvl="1"/>
            <a:r>
              <a:rPr lang="en-US" dirty="0"/>
              <a:t>Community Foundation of Henderson County</a:t>
            </a:r>
          </a:p>
          <a:p>
            <a:r>
              <a:rPr lang="en-US" dirty="0"/>
              <a:t>EQI Water Quality Monitoring VWIN program</a:t>
            </a:r>
          </a:p>
          <a:p>
            <a:pPr lvl="1"/>
            <a:r>
              <a:rPr lang="en-US" dirty="0"/>
              <a:t>Community Foundation of Henderson County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0D17B221-F0D5-3093-A83E-D479D4BE20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0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Spring flowers with a butterfly and dragonfly">
            <a:extLst>
              <a:ext uri="{FF2B5EF4-FFF2-40B4-BE49-F238E27FC236}">
                <a16:creationId xmlns:a16="http://schemas.microsoft.com/office/drawing/2014/main" id="{69466289-843F-B455-82FE-7B315CEFA1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ABB3AE-22B0-1F8A-D9F9-9025E1F933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Next Meeting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2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FFFA32-A8C4-4630-AAEF-248C316B55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5CA4F-32C6-499A-8A29-8C0C499DC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820924-F9E7-4481-83E1-7917206F651B}"/>
              </a:ext>
            </a:extLst>
          </p:cNvPr>
          <p:cNvSpPr txBox="1"/>
          <p:nvPr/>
        </p:nvSpPr>
        <p:spPr>
          <a:xfrm>
            <a:off x="3889696" y="981513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10239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7B3F6E-DED7-4EC1-9734-6B8969671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F254D-1B3D-4980-A1B3-47C2B46F53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4343C5-C29D-445C-B8F9-6166D3141780}"/>
              </a:ext>
            </a:extLst>
          </p:cNvPr>
          <p:cNvSpPr txBox="1"/>
          <p:nvPr/>
        </p:nvSpPr>
        <p:spPr>
          <a:xfrm>
            <a:off x="3885501" y="1071769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91293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8F17C8-BDF6-4D7B-86A5-60DCFDDE58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C13B5-61B9-4132-9C7F-EA85C5A3B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559" y="2851251"/>
            <a:ext cx="1128835" cy="1525802"/>
          </a:xfrm>
        </p:spPr>
        <p:txBody>
          <a:bodyPr/>
          <a:lstStyle/>
          <a:p>
            <a:r>
              <a:rPr lang="en-US" dirty="0"/>
              <a:t>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174C17-4307-405B-ACD1-C6A5E111EA7E}"/>
              </a:ext>
            </a:extLst>
          </p:cNvPr>
          <p:cNvSpPr txBox="1"/>
          <p:nvPr/>
        </p:nvSpPr>
        <p:spPr>
          <a:xfrm>
            <a:off x="3889696" y="981513"/>
            <a:ext cx="442099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2661147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63820-CBAB-238E-A105-1E832215F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- Administrative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F3B98-CFD2-B964-161B-CDCA9790C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new member – </a:t>
            </a:r>
            <a:r>
              <a:rPr lang="en-US" b="1" dirty="0"/>
              <a:t>Brenda Sauer</a:t>
            </a:r>
          </a:p>
          <a:p>
            <a:r>
              <a:rPr lang="en-US" dirty="0"/>
              <a:t>Cancel October 1</a:t>
            </a:r>
            <a:r>
              <a:rPr lang="en-US" baseline="30000" dirty="0"/>
              <a:t>st</a:t>
            </a:r>
            <a:r>
              <a:rPr lang="en-US" dirty="0"/>
              <a:t> Meeting</a:t>
            </a:r>
          </a:p>
          <a:p>
            <a:r>
              <a:rPr lang="en-US" dirty="0"/>
              <a:t>Schedule Special Meeting for October</a:t>
            </a:r>
          </a:p>
        </p:txBody>
      </p:sp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731059BD-B70B-4E6F-F4D5-2DEB655D6F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47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F3DA7C0B-22CC-A9F6-DFE5-1133819A97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E1536A-CF78-2D48-6F01-64383770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- NNI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F337F-68FB-4C9F-B00B-24A5FF445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Non-native Invasive Vegetation Strike Team</a:t>
            </a:r>
          </a:p>
          <a:p>
            <a:pPr lvl="1"/>
            <a:r>
              <a:rPr lang="en-US" dirty="0"/>
              <a:t>Volunteer-based</a:t>
            </a:r>
          </a:p>
          <a:p>
            <a:pPr lvl="1"/>
            <a:r>
              <a:rPr lang="en-US" dirty="0"/>
              <a:t>Training in invasive vegetation identification and removal</a:t>
            </a:r>
          </a:p>
          <a:p>
            <a:pPr lvl="1"/>
            <a:r>
              <a:rPr lang="en-US" dirty="0"/>
              <a:t>Collaborate with Parks and Recreation Department</a:t>
            </a:r>
          </a:p>
          <a:p>
            <a:r>
              <a:rPr lang="en-US" dirty="0"/>
              <a:t>Guest Speaker – Steve Pettis, NC Cooperative Extension Agent</a:t>
            </a:r>
          </a:p>
        </p:txBody>
      </p:sp>
    </p:spTree>
    <p:extLst>
      <p:ext uri="{BB962C8B-B14F-4D97-AF65-F5344CB8AC3E}">
        <p14:creationId xmlns:p14="http://schemas.microsoft.com/office/powerpoint/2010/main" val="254794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6CC58-B735-038D-B354-4BC35EA19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74719AA4-46FB-8914-FB81-94D9D73586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838720-B8EA-86C8-4AF3-19D2F2F7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 – NNI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F006A-9413-FD90-A050-8B03FBA0B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To do:</a:t>
            </a:r>
          </a:p>
          <a:p>
            <a:pPr lvl="1"/>
            <a:r>
              <a:rPr lang="en-US" dirty="0"/>
              <a:t>Establish volunteer base</a:t>
            </a:r>
          </a:p>
          <a:p>
            <a:pPr lvl="2"/>
            <a:r>
              <a:rPr lang="en-US" dirty="0"/>
              <a:t>Supplies (gloves, tools, herbicides, applicators, etc.) depends on number of volunteers</a:t>
            </a:r>
          </a:p>
          <a:p>
            <a:pPr lvl="1"/>
            <a:r>
              <a:rPr lang="en-US" dirty="0"/>
              <a:t>Determine engagement strategy</a:t>
            </a:r>
          </a:p>
          <a:p>
            <a:pPr lvl="1"/>
            <a:r>
              <a:rPr lang="en-US" dirty="0"/>
              <a:t>Schedule training session with Steve Pettis</a:t>
            </a:r>
          </a:p>
          <a:p>
            <a:pPr lvl="1"/>
            <a:r>
              <a:rPr lang="en-US" dirty="0"/>
              <a:t>Establish calendar of workdays at Jackson Park and Ecusta Trail for FY27</a:t>
            </a:r>
          </a:p>
          <a:p>
            <a:pPr lvl="2"/>
            <a:r>
              <a:rPr lang="en-US" dirty="0"/>
              <a:t>Determine frequency (e.g., monthly, quarterly, etc.)</a:t>
            </a:r>
          </a:p>
          <a:p>
            <a:pPr lvl="1"/>
            <a:r>
              <a:rPr lang="en-US" dirty="0"/>
              <a:t>Identify partnerships</a:t>
            </a:r>
          </a:p>
          <a:p>
            <a:pPr lvl="2"/>
            <a:r>
              <a:rPr lang="en-US" dirty="0"/>
              <a:t>Conserving Carolina – Kudzu Warriors</a:t>
            </a:r>
          </a:p>
          <a:p>
            <a:pPr lvl="2"/>
            <a:r>
              <a:rPr lang="en-US" dirty="0"/>
              <a:t>Mountain True NNIP Program</a:t>
            </a:r>
          </a:p>
          <a:p>
            <a:pPr lvl="2"/>
            <a:r>
              <a:rPr lang="en-US" dirty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172654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71F80-4CD6-8207-F6B4-563740AF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A195A152-801C-E184-6F8C-41556989C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DDFE1E-AF9D-E395-F6DE-498B09F6E1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 – Recreational Water Quality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A5F9A-2957-6213-619E-1D657EF86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Four sites across county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French Broad at Westfeldt Park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Cane Creek at Fletcher Park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Mud Creek at Berkely Road </a:t>
            </a:r>
            <a:r>
              <a:rPr lang="en-US" sz="2800" dirty="0" err="1">
                <a:latin typeface="Calibri" pitchFamily="34" charset="0"/>
                <a:ea typeface="Times New Roman" pitchFamily="18" charset="0"/>
                <a:cs typeface="Arial" pitchFamily="34" charset="0"/>
              </a:rPr>
              <a:t>Oklawaha</a:t>
            </a: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 Greenway Access</a:t>
            </a:r>
          </a:p>
          <a:p>
            <a:pPr marL="742950" lvl="1" indent="-285750">
              <a:defRPr/>
            </a:pPr>
            <a:r>
              <a:rPr lang="en-US" sz="28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Mills River at Mills River Park</a:t>
            </a:r>
          </a:p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6 volunteers, 3 committee members, 1 county employee</a:t>
            </a:r>
          </a:p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Partnerships – Mills River Partnership, NC Department of Environmental Quality, and Sierra Nevada Brewery</a:t>
            </a:r>
          </a:p>
          <a:p>
            <a:pPr marL="285750" indent="-285750">
              <a:defRPr/>
            </a:pPr>
            <a:r>
              <a:rPr lang="en-US" sz="3200" i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9 Sampling events completed – 5 to go!</a:t>
            </a:r>
          </a:p>
          <a:p>
            <a:pPr marL="0" indent="0">
              <a:buNone/>
              <a:defRPr/>
            </a:pPr>
            <a:endParaRPr lang="en-US" sz="28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742950" lvl="1" indent="-285750">
              <a:defRPr/>
            </a:pPr>
            <a:endParaRPr lang="en-US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1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24C0C-B3B5-F57B-7ADD-954B5F79B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pring flowers with a butterfly and dragonfly">
            <a:extLst>
              <a:ext uri="{FF2B5EF4-FFF2-40B4-BE49-F238E27FC236}">
                <a16:creationId xmlns:a16="http://schemas.microsoft.com/office/drawing/2014/main" id="{9F4D070B-6550-02F0-2A32-165D9C23C0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5254" y="-1005526"/>
            <a:ext cx="8811525" cy="8811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6153B2-FCD4-E6AE-7EEE-FD51DD2AFD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 – Recreational Water Quality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7D958-1A7B-2072-A165-520AF37B3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91311"/>
          </a:xfrm>
        </p:spPr>
        <p:txBody>
          <a:bodyPr>
            <a:normAutofit/>
          </a:bodyPr>
          <a:lstStyle/>
          <a:p>
            <a:pPr marL="285750" indent="-285750">
              <a:defRPr/>
            </a:pP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View results weekly at </a:t>
            </a:r>
            <a:r>
              <a:rPr lang="en-US" sz="3200" dirty="0" err="1"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SwimGuide.Org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 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or </a:t>
            </a:r>
            <a:r>
              <a:rPr lang="en-US" sz="3200" dirty="0"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NCDEQ Water Quality Monitoring Dashboard</a:t>
            </a:r>
            <a:endParaRPr lang="en-US" sz="32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en-US" sz="28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421F40-FFF7-2478-4CBE-7DE0C2FD0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3051873"/>
            <a:ext cx="7448550" cy="338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9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5386</TotalTime>
  <Words>361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Century Gothic</vt:lpstr>
      <vt:lpstr>Verdana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New Business - Administrative</vt:lpstr>
      <vt:lpstr>New Business - NNI</vt:lpstr>
      <vt:lpstr>New Business – NNI (cont.)</vt:lpstr>
      <vt:lpstr>Old Business – Recreational Water Quality Monitoring</vt:lpstr>
      <vt:lpstr>Old Business – Recreational Water Quality Monitoring</vt:lpstr>
      <vt:lpstr>Environmental Programs Updates</vt:lpstr>
      <vt:lpstr>Next Meeting Topics</vt:lpstr>
    </vt:vector>
  </TitlesOfParts>
  <Company>County of Henderson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Paulina Jones</dc:creator>
  <cp:lastModifiedBy>Paulina Jones</cp:lastModifiedBy>
  <cp:revision>27</cp:revision>
  <cp:lastPrinted>2026-01-15T14:25:43Z</cp:lastPrinted>
  <dcterms:created xsi:type="dcterms:W3CDTF">2025-10-02T17:05:18Z</dcterms:created>
  <dcterms:modified xsi:type="dcterms:W3CDTF">2026-07-29T15:21:57Z</dcterms:modified>
</cp:coreProperties>
</file>