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602" r:id="rId3"/>
    <p:sldId id="356" r:id="rId4"/>
    <p:sldId id="357" r:id="rId5"/>
    <p:sldId id="358" r:id="rId6"/>
    <p:sldId id="603" r:id="rId7"/>
    <p:sldId id="614" r:id="rId8"/>
    <p:sldId id="607" r:id="rId9"/>
    <p:sldId id="623" r:id="rId10"/>
    <p:sldId id="628" r:id="rId11"/>
    <p:sldId id="605" r:id="rId12"/>
    <p:sldId id="626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606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A3544-006B-467D-8F28-C621C4D530E2}" v="105" dt="2025-10-02T17:58:29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8E2774-7887-4898-924A-14A09FA0C7BD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BEA442-FF1C-48B8-A0E5-83DBA550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0Wnn9H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cg.is/0Wnn9H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0728586c8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0728586c8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https://arcg.is/0Wnn9H1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5883bdca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e5883bdca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https://arcg.is/0Wnn9H1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0728586c8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d0728586c8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bbf9cbc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dbbf9cbc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0728586c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0728586c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0728586c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0728586c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0728586c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0728586c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0728586c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0728586c8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0728586c8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0728586c8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0728586c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0728586c8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0728586c8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0728586c8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0728586c8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d0728586c8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D1BB-C20F-A6DD-A6C9-642F2026A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70577-CB2C-E4ED-2CA1-767C5F203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51B9C-09AD-4F33-BC6E-D42D5E7B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0067-CE0A-A865-5EF2-F88D582B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92D5-F02D-538C-7942-FE49FBB4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9A4D-7B5B-21FC-1A88-F92F9B5D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46906-2A23-D3E0-CAF9-4E3346D13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927BA-8FEA-51C8-82DC-FFF99C96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B8E0D-2BE3-F8DF-4949-103CD4B0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08AF-0F2A-4657-9154-249B9952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201E1-7788-7875-4EE4-DF978D0F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089D1-0EA0-B67B-3382-46BEF962C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30874-3870-BE19-625C-183F30A1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1AD01-9A5C-8898-80B1-EB4E140C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D2A58-04E3-B7C8-DB0E-C619277A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5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64A4A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3F4853"/>
                </a:solidFill>
                <a:latin typeface="Syne"/>
                <a:ea typeface="Syne"/>
                <a:cs typeface="Syne"/>
                <a:sym typeface="Syne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09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Digit 2: Before Anim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078068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0" name="Digit 2: After Anim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078068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1" name="Digit 1: Before Animation"/>
          <p:cNvSpPr>
            <a:spLocks noGrp="1"/>
          </p:cNvSpPr>
          <p:nvPr>
            <p:ph type="body" sz="quarter" idx="10" hasCustomPrompt="1"/>
          </p:nvPr>
        </p:nvSpPr>
        <p:spPr>
          <a:xfrm>
            <a:off x="2020518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2" name="Digit 1: After Anim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2020518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21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9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7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7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5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43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5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6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75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8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93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9000"/>
                            </p:stCondLst>
                            <p:childTnLst>
                              <p:par>
                                <p:cTn id="50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3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4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5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55000"/>
                            </p:stCondLst>
                            <p:childTnLst>
                              <p:par>
                                <p:cTn id="56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73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58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591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Digit 2: Before Anim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078068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0" name="Digit 2: After Anim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078068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3" name="Digit 1"/>
          <p:cNvSpPr txBox="1">
            <a:spLocks/>
          </p:cNvSpPr>
          <p:nvPr userDrawn="1"/>
        </p:nvSpPr>
        <p:spPr>
          <a:xfrm>
            <a:off x="1958003" y="2912967"/>
            <a:ext cx="1128834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73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9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3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5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9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583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9088792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703124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2" name="Digit 2"/>
          <p:cNvSpPr txBox="1">
            <a:spLocks/>
          </p:cNvSpPr>
          <p:nvPr userDrawn="1"/>
        </p:nvSpPr>
        <p:spPr>
          <a:xfrm>
            <a:off x="4015551" y="2912967"/>
            <a:ext cx="1128834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  <p:sp>
        <p:nvSpPr>
          <p:cNvPr id="21" name="Digit 1"/>
          <p:cNvSpPr txBox="1">
            <a:spLocks/>
          </p:cNvSpPr>
          <p:nvPr userDrawn="1"/>
        </p:nvSpPr>
        <p:spPr>
          <a:xfrm>
            <a:off x="1958003" y="2912967"/>
            <a:ext cx="1128834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40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7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5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3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3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1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45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6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8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9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1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9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8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F57B1-8335-2795-144B-1587CE59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1867-5914-B26B-7FD4-8AF2DB33E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8E96-885E-0F9E-D1D5-B1337549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64165-A3E9-75C0-2CDB-3F16F142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C7E5-E55C-ACB9-8206-FE075675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8C9F-F6D3-3412-B00A-ACC95E21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6EEB5-BA92-75F9-9433-BE61B27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DDBFC-177D-13CB-0BDA-BE9868FF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6B75-BC8C-D70D-2D5F-2BD4B052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1864A-ED01-A09E-4A00-E14B62DC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4162-1FC3-E4B8-1F44-67373D55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35188-E195-11F0-CA53-EDD7F43EA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77DA9-A71E-D477-6BD0-742CDEA1B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518DD-5F91-CFD1-B788-C6A1CE4D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B4C8-DBA3-BC39-E5CE-ED5A805D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5C174-DC2B-F2C3-BDA3-729311EA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5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9446-687A-F519-EF39-86BA9FE2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E17CE-AA8E-BDE1-E51F-10BBAE3DF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40D4E-2458-ABB0-BBDA-707FF76B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30F0D-35AD-DCB3-3971-CC7E8D830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59E6B-A37F-0BE7-FCB6-4B752A171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B77CD-ECCD-43F1-60B1-626C326F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8B3DC-FF68-0816-34A9-DBBD1EAF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DF32D-E0AB-68FA-769D-F0333F2E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F7DC-B251-2AAE-F29B-FE9D4562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9D154-F699-8098-B882-E062A019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5FA83-36FC-7261-FB75-87C4804D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924DA-9FEB-F143-30FD-A491810F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2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7EDE2-0B8E-2C02-699A-469165ED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E33B0-9404-6127-1BCA-FD9B11D2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ABC5-26FF-19E0-58FC-BB463FAF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4D71-2420-E7F9-234C-E88F0F8A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FEF9F-356D-4C66-D805-07CB61B3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2457A-72EA-DF56-2479-0E980D024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C8A99-DF7D-9C84-832B-63C21525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81F24-2AE8-A34E-AFD6-3A754965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BC2D9-D810-B8F8-C661-0769C23D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9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E522-FC0E-229B-34C5-2568E8CF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1AF48-C717-1C64-9635-0A85D5AF5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9211C-77C0-E2EF-9D11-FDAD36984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E0EBF-B451-9204-CADB-F195032F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44AB-475B-65D7-61BE-2DEF1EF6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1EAE8-58C2-84BB-46C9-D12DA82D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4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AB927-B77C-A80F-AFD4-EDAE6C07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25511-3A4F-FF1E-651B-37812C2B4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E6F95-F31C-0C67-C927-8E3CF4B22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1B7D8-628C-414D-BF73-2A1675A7BC4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488E-8CE8-9B4D-E52E-193A88DED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AC85-CCC1-7F35-02EA-98DFC74E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4062E1-DA72-40E9-8B73-6F9BEA67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igit 1 Before Animation" hidden="1"/>
          <p:cNvSpPr txBox="1">
            <a:spLocks/>
          </p:cNvSpPr>
          <p:nvPr userDrawn="1"/>
        </p:nvSpPr>
        <p:spPr>
          <a:xfrm>
            <a:off x="2020518" y="2924146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?</a:t>
            </a:r>
          </a:p>
        </p:txBody>
      </p:sp>
      <p:sp>
        <p:nvSpPr>
          <p:cNvPr id="64" name="Digit 4 Background"/>
          <p:cNvSpPr/>
          <p:nvPr userDrawn="1"/>
        </p:nvSpPr>
        <p:spPr>
          <a:xfrm>
            <a:off x="8811789" y="2422137"/>
            <a:ext cx="1715587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50000">
                <a:schemeClr val="accent6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Digit 3 Background"/>
          <p:cNvSpPr/>
          <p:nvPr userDrawn="1"/>
        </p:nvSpPr>
        <p:spPr>
          <a:xfrm>
            <a:off x="6754241" y="2422137"/>
            <a:ext cx="1715587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50000">
                <a:schemeClr val="accent6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Digit 2 Background"/>
          <p:cNvSpPr/>
          <p:nvPr userDrawn="1"/>
        </p:nvSpPr>
        <p:spPr>
          <a:xfrm>
            <a:off x="3722173" y="2422137"/>
            <a:ext cx="1715587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50000">
                <a:schemeClr val="accent1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Digit 1 Background"/>
          <p:cNvSpPr/>
          <p:nvPr userDrawn="1"/>
        </p:nvSpPr>
        <p:spPr>
          <a:xfrm>
            <a:off x="1664625" y="2422137"/>
            <a:ext cx="1715587" cy="2274595"/>
          </a:xfrm>
          <a:prstGeom prst="roundRect">
            <a:avLst>
              <a:gd name="adj" fmla="val 12834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50000">
                <a:schemeClr val="accent1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Colon"/>
          <p:cNvSpPr txBox="1"/>
          <p:nvPr userDrawn="1"/>
        </p:nvSpPr>
        <p:spPr>
          <a:xfrm>
            <a:off x="5647801" y="2539097"/>
            <a:ext cx="718466" cy="16850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69" name="Title"/>
          <p:cNvSpPr txBox="1"/>
          <p:nvPr userDrawn="1"/>
        </p:nvSpPr>
        <p:spPr>
          <a:xfrm>
            <a:off x="3822558" y="950231"/>
            <a:ext cx="45468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cap="all" dirty="0">
                <a:solidFill>
                  <a:schemeClr val="bg1"/>
                </a:solidFill>
              </a:rPr>
              <a:t>Next session starts in</a:t>
            </a:r>
          </a:p>
        </p:txBody>
      </p:sp>
      <p:sp>
        <p:nvSpPr>
          <p:cNvPr id="70" name="Minutes Label"/>
          <p:cNvSpPr txBox="1"/>
          <p:nvPr userDrawn="1"/>
        </p:nvSpPr>
        <p:spPr>
          <a:xfrm>
            <a:off x="2871264" y="4941997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>
                    <a:alpha val="30000"/>
                  </a:schemeClr>
                </a:solidFill>
              </a:rPr>
              <a:t>Minutes</a:t>
            </a:r>
          </a:p>
        </p:txBody>
      </p:sp>
      <p:sp>
        <p:nvSpPr>
          <p:cNvPr id="71" name="Seconds Label"/>
          <p:cNvSpPr txBox="1"/>
          <p:nvPr userDrawn="1"/>
        </p:nvSpPr>
        <p:spPr>
          <a:xfrm>
            <a:off x="7957704" y="4941997"/>
            <a:ext cx="136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>
                    <a:alpha val="30000"/>
                  </a:schemeClr>
                </a:solidFill>
              </a:rPr>
              <a:t>Seconds</a:t>
            </a:r>
          </a:p>
        </p:txBody>
      </p:sp>
    </p:spTree>
    <p:extLst>
      <p:ext uri="{BB962C8B-B14F-4D97-AF65-F5344CB8AC3E}">
        <p14:creationId xmlns:p14="http://schemas.microsoft.com/office/powerpoint/2010/main" val="618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arcg.is/0Wnn9H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wimguide.org/find" TargetMode="External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ncdenr.maps.arcgis.com/apps/dashboards/61d99972d4cd474f9c69bdf091ad2f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ogo Circular (no name) High Resolution">
            <a:extLst>
              <a:ext uri="{FF2B5EF4-FFF2-40B4-BE49-F238E27FC236}">
                <a16:creationId xmlns:a16="http://schemas.microsoft.com/office/drawing/2014/main" id="{477F9743-F0B9-50AE-724C-33A5FBA1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9" y="137160"/>
            <a:ext cx="11293171" cy="68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4">
            <a:extLst>
              <a:ext uri="{FF2B5EF4-FFF2-40B4-BE49-F238E27FC236}">
                <a16:creationId xmlns:a16="http://schemas.microsoft.com/office/drawing/2014/main" id="{532DB009-1BAD-9295-E21B-0A067062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7">
            <a:extLst>
              <a:ext uri="{FF2B5EF4-FFF2-40B4-BE49-F238E27FC236}">
                <a16:creationId xmlns:a16="http://schemas.microsoft.com/office/drawing/2014/main" id="{8CA643EB-7FC4-9118-DB00-0970C353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TextBox 12">
            <a:extLst>
              <a:ext uri="{FF2B5EF4-FFF2-40B4-BE49-F238E27FC236}">
                <a16:creationId xmlns:a16="http://schemas.microsoft.com/office/drawing/2014/main" id="{21153452-98A8-E5E3-DE20-26578B9C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36007"/>
            <a:ext cx="855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Henderson County Environmental Advisory Committee Agenda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Thursday, June 4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, 2026 @ 3:00PM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6D5440AD-8055-1832-FFEF-7B705F591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64" y="2059364"/>
            <a:ext cx="928492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1. Meeting Called to Order</a:t>
            </a:r>
            <a:endParaRPr lang="en-US" sz="600" b="1" dirty="0">
              <a:latin typeface="Calibri" pitchFamily="34" charset="0"/>
            </a:endParaRP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2. Informal Public Comment</a:t>
            </a: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3. Approval of Agenda</a:t>
            </a: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4. Approval of April Summary</a:t>
            </a: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5. New Business</a:t>
            </a:r>
          </a:p>
          <a:p>
            <a:pPr marL="742950" marR="77470" lvl="1" indent="-285750">
              <a:buFont typeface="+mj-lt"/>
              <a:buAutoNum type="alphaLcPeriod"/>
              <a:tabLst>
                <a:tab pos="292735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new EAC members – Ryan Romanson and Matthew Berens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77470" lvl="1" indent="-285750">
              <a:buFont typeface="+mj-lt"/>
              <a:buAutoNum type="alphaLcPeriod"/>
              <a:tabLst>
                <a:tab pos="292735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EAC member applicants – Brenda Sauer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77470" lvl="1" indent="-285750">
              <a:buFont typeface="+mj-lt"/>
              <a:buAutoNum type="alphaLcPeriod"/>
              <a:tabLst>
                <a:tab pos="292735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Priority Survey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77470" lvl="1" indent="-285750">
              <a:buFont typeface="+mj-lt"/>
              <a:buAutoNum type="alphaLcPeriod"/>
              <a:tabLst>
                <a:tab pos="292735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Recap of Spring Outreach Events and Volunteer Engagement</a:t>
            </a:r>
          </a:p>
          <a:p>
            <a:pPr marL="742950" marR="77470" lvl="1" indent="-285750">
              <a:buFont typeface="+mj-lt"/>
              <a:buAutoNum type="alphaLcPeriod"/>
              <a:tabLst>
                <a:tab pos="292735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“Heritage/Champion Tree” program in partnership with the Historic Resources Commission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77470" lvl="1">
              <a:tabLst>
                <a:tab pos="292735" algn="l"/>
              </a:tabLst>
            </a:pP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6. Older Business</a:t>
            </a:r>
          </a:p>
          <a:p>
            <a:pPr marL="742950" marR="77470" lvl="1" indent="-285750">
              <a:buFont typeface="+mj-lt"/>
              <a:buAutoNum type="alphaLcPeriod"/>
              <a:tabLst>
                <a:tab pos="292735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Recreational Water Quality Monitoring update</a:t>
            </a: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7. Environmental Programs Update</a:t>
            </a:r>
          </a:p>
          <a:p>
            <a:pPr marL="742950" marR="77470" lvl="1" indent="-285750">
              <a:buFont typeface="+mj-lt"/>
              <a:buAutoNum type="alphaLcPeriod"/>
              <a:tabLst>
                <a:tab pos="292100" algn="l"/>
                <a:tab pos="7429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Funding Opportunities Updates</a:t>
            </a:r>
          </a:p>
          <a:p>
            <a:pPr marL="742950" marR="77470" lvl="1" indent="-285750">
              <a:buFont typeface="+mj-lt"/>
              <a:buAutoNum type="alphaLcPeriod"/>
              <a:tabLst>
                <a:tab pos="292100" algn="l"/>
                <a:tab pos="74295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Phoebe Schropp – UNC Asheville MSER Special Project – Natural Capital Assessment of Vacant and Undeveloped Lands in Henderson County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8. Next meeting Topics</a:t>
            </a: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9. Adjournment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5910-291C-33F8-F8F2-F66542D3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Programs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97AD-A86A-F6B3-8DDA-90DE3DD01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634872"/>
            <a:ext cx="10515600" cy="4351338"/>
          </a:xfrm>
        </p:spPr>
        <p:txBody>
          <a:bodyPr/>
          <a:lstStyle/>
          <a:p>
            <a:r>
              <a:rPr lang="en-US" dirty="0"/>
              <a:t>Foam Recycling Grant</a:t>
            </a:r>
          </a:p>
          <a:p>
            <a:pPr lvl="1"/>
            <a:r>
              <a:rPr lang="en-US" dirty="0"/>
              <a:t>Food Packaging Institute - Foam Recycling Coalition</a:t>
            </a:r>
          </a:p>
          <a:p>
            <a:pPr lvl="1"/>
            <a:r>
              <a:rPr lang="en-US" dirty="0"/>
              <a:t>Not awarded</a:t>
            </a:r>
          </a:p>
          <a:p>
            <a:pPr lvl="1"/>
            <a:endParaRPr lang="en-US" dirty="0"/>
          </a:p>
          <a:p>
            <a:r>
              <a:rPr lang="en-US" dirty="0"/>
              <a:t>EQI Non-profit budget allocation for continuation of VWIN Water Quality Monitoring Program</a:t>
            </a:r>
          </a:p>
          <a:p>
            <a:pPr lvl="1"/>
            <a:r>
              <a:rPr lang="en-US" dirty="0"/>
              <a:t>Funding decision pending</a:t>
            </a:r>
          </a:p>
        </p:txBody>
      </p:sp>
      <p:pic>
        <p:nvPicPr>
          <p:cNvPr id="5" name="Graphic 4" descr="Spring flowers with a butterfly and dragonfly">
            <a:extLst>
              <a:ext uri="{FF2B5EF4-FFF2-40B4-BE49-F238E27FC236}">
                <a16:creationId xmlns:a16="http://schemas.microsoft.com/office/drawing/2014/main" id="{0D17B221-F0D5-3093-A83E-D479D4BE20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5254" y="-1005526"/>
            <a:ext cx="8811525" cy="88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0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pring flowers with a butterfly and dragonfly">
            <a:extLst>
              <a:ext uri="{FF2B5EF4-FFF2-40B4-BE49-F238E27FC236}">
                <a16:creationId xmlns:a16="http://schemas.microsoft.com/office/drawing/2014/main" id="{D785ED52-9396-747E-7861-78230457A4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5254" y="-1005526"/>
            <a:ext cx="8811525" cy="88115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901551-75EB-EB53-6F3A-EB08EE048EF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Environmental Programs Updates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8DFBD5-944A-BDFF-49B7-14224D3B3AB8}"/>
              </a:ext>
            </a:extLst>
          </p:cNvPr>
          <p:cNvSpPr txBox="1">
            <a:spLocks/>
          </p:cNvSpPr>
          <p:nvPr/>
        </p:nvSpPr>
        <p:spPr>
          <a:xfrm>
            <a:off x="838200" y="19640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Special Guest Presentation – Phoebe Schropp, UNC Asheville M.S. Environmental Resiliency</a:t>
            </a:r>
          </a:p>
        </p:txBody>
      </p:sp>
    </p:spTree>
    <p:extLst>
      <p:ext uri="{BB962C8B-B14F-4D97-AF65-F5344CB8AC3E}">
        <p14:creationId xmlns:p14="http://schemas.microsoft.com/office/powerpoint/2010/main" val="19157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51400" y="814967"/>
            <a:ext cx="10178000" cy="44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en" sz="5040">
                <a:solidFill>
                  <a:srgbClr val="164A4A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rPr>
              <a:t>Spatial Valuation of Ecosystem Services: Estimating Natural Capital Across Undeveloped Parcels in Henderson County, North Carolina</a:t>
            </a:r>
            <a:endParaRPr sz="5040">
              <a:solidFill>
                <a:srgbClr val="164A4A"/>
              </a:solidFill>
              <a:latin typeface="Commissioner ExtraBold"/>
              <a:ea typeface="Commissioner ExtraBold"/>
              <a:cs typeface="Commissioner ExtraBold"/>
              <a:sym typeface="Commissioner ExtraBol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453800" y="-432568"/>
            <a:ext cx="3498395" cy="2306685"/>
          </a:xfrm>
          <a:custGeom>
            <a:avLst/>
            <a:gdLst/>
            <a:ahLst/>
            <a:cxnLst/>
            <a:rect l="l" t="t" r="r" b="b"/>
            <a:pathLst>
              <a:path w="97557" h="63446" extrusionOk="0">
                <a:moveTo>
                  <a:pt x="83880" y="3920"/>
                </a:moveTo>
                <a:cubicBezTo>
                  <a:pt x="98720" y="6705"/>
                  <a:pt x="97882" y="16204"/>
                  <a:pt x="97309" y="20784"/>
                </a:cubicBezTo>
                <a:cubicBezTo>
                  <a:pt x="96737" y="25364"/>
                  <a:pt x="89554" y="29788"/>
                  <a:pt x="80445" y="31402"/>
                </a:cubicBezTo>
                <a:cubicBezTo>
                  <a:pt x="71336" y="33016"/>
                  <a:pt x="51974" y="26146"/>
                  <a:pt x="42657" y="30466"/>
                </a:cubicBezTo>
                <a:cubicBezTo>
                  <a:pt x="33340" y="34786"/>
                  <a:pt x="29697" y="51910"/>
                  <a:pt x="24544" y="57323"/>
                </a:cubicBezTo>
                <a:cubicBezTo>
                  <a:pt x="19391" y="62736"/>
                  <a:pt x="15436" y="64401"/>
                  <a:pt x="11740" y="62944"/>
                </a:cubicBezTo>
                <a:cubicBezTo>
                  <a:pt x="8045" y="61487"/>
                  <a:pt x="2949" y="58391"/>
                  <a:pt x="2371" y="48579"/>
                </a:cubicBezTo>
                <a:cubicBezTo>
                  <a:pt x="1793" y="38767"/>
                  <a:pt x="-5315" y="11515"/>
                  <a:pt x="8270" y="4072"/>
                </a:cubicBezTo>
                <a:cubicBezTo>
                  <a:pt x="21855" y="-3371"/>
                  <a:pt x="69040" y="1135"/>
                  <a:pt x="83880" y="3920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56" name="Google Shape;56;p13"/>
          <p:cNvSpPr/>
          <p:nvPr/>
        </p:nvSpPr>
        <p:spPr>
          <a:xfrm>
            <a:off x="-99342" y="-47276"/>
            <a:ext cx="3143767" cy="1936200"/>
          </a:xfrm>
          <a:custGeom>
            <a:avLst/>
            <a:gdLst/>
            <a:ahLst/>
            <a:cxnLst/>
            <a:rect l="l" t="t" r="r" b="b"/>
            <a:pathLst>
              <a:path w="94313" h="58086" extrusionOk="0">
                <a:moveTo>
                  <a:pt x="94313" y="0"/>
                </a:moveTo>
                <a:cubicBezTo>
                  <a:pt x="91245" y="6141"/>
                  <a:pt x="87586" y="14126"/>
                  <a:pt x="80885" y="15614"/>
                </a:cubicBezTo>
                <a:cubicBezTo>
                  <a:pt x="72714" y="17428"/>
                  <a:pt x="61819" y="7198"/>
                  <a:pt x="55901" y="13116"/>
                </a:cubicBezTo>
                <a:cubicBezTo>
                  <a:pt x="49335" y="19682"/>
                  <a:pt x="54258" y="34199"/>
                  <a:pt x="46532" y="39349"/>
                </a:cubicBezTo>
                <a:cubicBezTo>
                  <a:pt x="41317" y="42825"/>
                  <a:pt x="33740" y="42892"/>
                  <a:pt x="27794" y="40910"/>
                </a:cubicBezTo>
                <a:cubicBezTo>
                  <a:pt x="24199" y="39712"/>
                  <a:pt x="19330" y="34910"/>
                  <a:pt x="16864" y="37787"/>
                </a:cubicBezTo>
                <a:cubicBezTo>
                  <a:pt x="13001" y="42293"/>
                  <a:pt x="13249" y="49186"/>
                  <a:pt x="10306" y="54339"/>
                </a:cubicBezTo>
                <a:cubicBezTo>
                  <a:pt x="8493" y="57513"/>
                  <a:pt x="3655" y="58086"/>
                  <a:pt x="0" y="58086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7" name="Google Shape;57;p13"/>
          <p:cNvSpPr/>
          <p:nvPr/>
        </p:nvSpPr>
        <p:spPr>
          <a:xfrm>
            <a:off x="9930369" y="-280865"/>
            <a:ext cx="3038564" cy="1841176"/>
          </a:xfrm>
          <a:custGeom>
            <a:avLst/>
            <a:gdLst/>
            <a:ahLst/>
            <a:cxnLst/>
            <a:rect l="l" t="t" r="r" b="b"/>
            <a:pathLst>
              <a:path w="82682" h="48435" extrusionOk="0">
                <a:moveTo>
                  <a:pt x="13725" y="342"/>
                </a:moveTo>
                <a:cubicBezTo>
                  <a:pt x="559" y="923"/>
                  <a:pt x="814" y="5278"/>
                  <a:pt x="54" y="8356"/>
                </a:cubicBezTo>
                <a:cubicBezTo>
                  <a:pt x="-705" y="11434"/>
                  <a:pt x="6700" y="15558"/>
                  <a:pt x="9168" y="18810"/>
                </a:cubicBezTo>
                <a:cubicBezTo>
                  <a:pt x="11637" y="22063"/>
                  <a:pt x="14106" y="24561"/>
                  <a:pt x="14865" y="27871"/>
                </a:cubicBezTo>
                <a:cubicBezTo>
                  <a:pt x="15625" y="31182"/>
                  <a:pt x="13219" y="35711"/>
                  <a:pt x="13725" y="38673"/>
                </a:cubicBezTo>
                <a:cubicBezTo>
                  <a:pt x="14231" y="41635"/>
                  <a:pt x="15560" y="44016"/>
                  <a:pt x="17902" y="45642"/>
                </a:cubicBezTo>
                <a:cubicBezTo>
                  <a:pt x="20244" y="47268"/>
                  <a:pt x="24623" y="48388"/>
                  <a:pt x="27777" y="48429"/>
                </a:cubicBezTo>
                <a:cubicBezTo>
                  <a:pt x="30932" y="48471"/>
                  <a:pt x="33574" y="48325"/>
                  <a:pt x="36829" y="45891"/>
                </a:cubicBezTo>
                <a:cubicBezTo>
                  <a:pt x="40084" y="43457"/>
                  <a:pt x="43751" y="36365"/>
                  <a:pt x="47306" y="33826"/>
                </a:cubicBezTo>
                <a:cubicBezTo>
                  <a:pt x="50861" y="31287"/>
                  <a:pt x="53946" y="30605"/>
                  <a:pt x="58160" y="30658"/>
                </a:cubicBezTo>
                <a:cubicBezTo>
                  <a:pt x="62374" y="30711"/>
                  <a:pt x="69111" y="38440"/>
                  <a:pt x="72592" y="34142"/>
                </a:cubicBezTo>
                <a:cubicBezTo>
                  <a:pt x="76073" y="29844"/>
                  <a:pt x="88859" y="10505"/>
                  <a:pt x="79048" y="4872"/>
                </a:cubicBezTo>
                <a:cubicBezTo>
                  <a:pt x="69237" y="-761"/>
                  <a:pt x="26891" y="-239"/>
                  <a:pt x="13725" y="342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58" name="Google Shape;58;p13"/>
          <p:cNvSpPr/>
          <p:nvPr/>
        </p:nvSpPr>
        <p:spPr>
          <a:xfrm>
            <a:off x="9760867" y="4835634"/>
            <a:ext cx="3038651" cy="2420469"/>
          </a:xfrm>
          <a:custGeom>
            <a:avLst/>
            <a:gdLst/>
            <a:ahLst/>
            <a:cxnLst/>
            <a:rect l="l" t="t" r="r" b="b"/>
            <a:pathLst>
              <a:path w="89110" h="64834" extrusionOk="0">
                <a:moveTo>
                  <a:pt x="81504" y="6910"/>
                </a:moveTo>
                <a:cubicBezTo>
                  <a:pt x="79162" y="-1678"/>
                  <a:pt x="75778" y="1185"/>
                  <a:pt x="72447" y="352"/>
                </a:cubicBezTo>
                <a:cubicBezTo>
                  <a:pt x="69116" y="-481"/>
                  <a:pt x="64515" y="214"/>
                  <a:pt x="61517" y="1913"/>
                </a:cubicBezTo>
                <a:cubicBezTo>
                  <a:pt x="58520" y="3613"/>
                  <a:pt x="56979" y="6248"/>
                  <a:pt x="54462" y="10549"/>
                </a:cubicBezTo>
                <a:cubicBezTo>
                  <a:pt x="51945" y="14850"/>
                  <a:pt x="50259" y="23875"/>
                  <a:pt x="46413" y="27721"/>
                </a:cubicBezTo>
                <a:cubicBezTo>
                  <a:pt x="42567" y="31567"/>
                  <a:pt x="37067" y="32282"/>
                  <a:pt x="31388" y="33623"/>
                </a:cubicBezTo>
                <a:cubicBezTo>
                  <a:pt x="25709" y="34965"/>
                  <a:pt x="17347" y="33445"/>
                  <a:pt x="12338" y="35770"/>
                </a:cubicBezTo>
                <a:cubicBezTo>
                  <a:pt x="7330" y="38095"/>
                  <a:pt x="2679" y="42880"/>
                  <a:pt x="1337" y="47575"/>
                </a:cubicBezTo>
                <a:cubicBezTo>
                  <a:pt x="-5" y="52270"/>
                  <a:pt x="-1826" y="61617"/>
                  <a:pt x="4288" y="63942"/>
                </a:cubicBezTo>
                <a:cubicBezTo>
                  <a:pt x="10402" y="66267"/>
                  <a:pt x="24318" y="63537"/>
                  <a:pt x="38020" y="61527"/>
                </a:cubicBezTo>
                <a:cubicBezTo>
                  <a:pt x="51722" y="59517"/>
                  <a:pt x="79254" y="60984"/>
                  <a:pt x="86501" y="51881"/>
                </a:cubicBezTo>
                <a:cubicBezTo>
                  <a:pt x="93748" y="42778"/>
                  <a:pt x="83846" y="15498"/>
                  <a:pt x="81504" y="6910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59" name="Google Shape;59;p13"/>
          <p:cNvSpPr/>
          <p:nvPr/>
        </p:nvSpPr>
        <p:spPr>
          <a:xfrm>
            <a:off x="10400208" y="4725903"/>
            <a:ext cx="1918800" cy="2306733"/>
          </a:xfrm>
          <a:custGeom>
            <a:avLst/>
            <a:gdLst/>
            <a:ahLst/>
            <a:cxnLst/>
            <a:rect l="l" t="t" r="r" b="b"/>
            <a:pathLst>
              <a:path w="57564" h="69202" extrusionOk="0">
                <a:moveTo>
                  <a:pt x="57564" y="3547"/>
                </a:moveTo>
                <a:cubicBezTo>
                  <a:pt x="51960" y="1681"/>
                  <a:pt x="42914" y="-2537"/>
                  <a:pt x="39874" y="2527"/>
                </a:cubicBezTo>
                <a:cubicBezTo>
                  <a:pt x="34510" y="11464"/>
                  <a:pt x="40987" y="27438"/>
                  <a:pt x="32050" y="32802"/>
                </a:cubicBezTo>
                <a:cubicBezTo>
                  <a:pt x="22781" y="38366"/>
                  <a:pt x="5247" y="30276"/>
                  <a:pt x="414" y="39946"/>
                </a:cubicBezTo>
                <a:cubicBezTo>
                  <a:pt x="-1898" y="44572"/>
                  <a:pt x="6282" y="48536"/>
                  <a:pt x="9939" y="52193"/>
                </a:cubicBezTo>
                <a:cubicBezTo>
                  <a:pt x="14062" y="56316"/>
                  <a:pt x="12179" y="63670"/>
                  <a:pt x="14021" y="69202"/>
                </a:cubicBezTo>
              </a:path>
            </a:pathLst>
          </a:custGeom>
          <a:noFill/>
          <a:ln w="19050" cap="flat" cmpd="sng">
            <a:solidFill>
              <a:srgbClr val="AEDBD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0" name="Google Shape;60;p13"/>
          <p:cNvSpPr/>
          <p:nvPr/>
        </p:nvSpPr>
        <p:spPr>
          <a:xfrm>
            <a:off x="-444167" y="6223000"/>
            <a:ext cx="4762197" cy="1211933"/>
          </a:xfrm>
          <a:custGeom>
            <a:avLst/>
            <a:gdLst/>
            <a:ahLst/>
            <a:cxnLst/>
            <a:rect l="l" t="t" r="r" b="b"/>
            <a:pathLst>
              <a:path w="123533" h="36703" extrusionOk="0">
                <a:moveTo>
                  <a:pt x="3355" y="8783"/>
                </a:moveTo>
                <a:cubicBezTo>
                  <a:pt x="3118" y="3501"/>
                  <a:pt x="6975" y="4510"/>
                  <a:pt x="9408" y="3086"/>
                </a:cubicBezTo>
                <a:cubicBezTo>
                  <a:pt x="11841" y="1662"/>
                  <a:pt x="15224" y="593"/>
                  <a:pt x="17954" y="237"/>
                </a:cubicBezTo>
                <a:cubicBezTo>
                  <a:pt x="20684" y="-119"/>
                  <a:pt x="22761" y="0"/>
                  <a:pt x="25788" y="949"/>
                </a:cubicBezTo>
                <a:cubicBezTo>
                  <a:pt x="28815" y="1899"/>
                  <a:pt x="32850" y="4391"/>
                  <a:pt x="36114" y="5934"/>
                </a:cubicBezTo>
                <a:cubicBezTo>
                  <a:pt x="39378" y="7477"/>
                  <a:pt x="41752" y="8783"/>
                  <a:pt x="45372" y="10207"/>
                </a:cubicBezTo>
                <a:cubicBezTo>
                  <a:pt x="48992" y="11631"/>
                  <a:pt x="54511" y="13768"/>
                  <a:pt x="57834" y="14480"/>
                </a:cubicBezTo>
                <a:cubicBezTo>
                  <a:pt x="61157" y="15192"/>
                  <a:pt x="62820" y="14836"/>
                  <a:pt x="65312" y="14480"/>
                </a:cubicBezTo>
                <a:cubicBezTo>
                  <a:pt x="67805" y="14124"/>
                  <a:pt x="69940" y="13234"/>
                  <a:pt x="72789" y="12344"/>
                </a:cubicBezTo>
                <a:cubicBezTo>
                  <a:pt x="75638" y="11454"/>
                  <a:pt x="79259" y="9970"/>
                  <a:pt x="82404" y="9139"/>
                </a:cubicBezTo>
                <a:cubicBezTo>
                  <a:pt x="85549" y="8308"/>
                  <a:pt x="88813" y="7300"/>
                  <a:pt x="91661" y="7359"/>
                </a:cubicBezTo>
                <a:cubicBezTo>
                  <a:pt x="94510" y="7418"/>
                  <a:pt x="97240" y="8546"/>
                  <a:pt x="99495" y="9495"/>
                </a:cubicBezTo>
                <a:cubicBezTo>
                  <a:pt x="101750" y="10445"/>
                  <a:pt x="103352" y="11513"/>
                  <a:pt x="105192" y="13056"/>
                </a:cubicBezTo>
                <a:cubicBezTo>
                  <a:pt x="107032" y="14599"/>
                  <a:pt x="109109" y="16795"/>
                  <a:pt x="110533" y="18753"/>
                </a:cubicBezTo>
                <a:cubicBezTo>
                  <a:pt x="111957" y="20711"/>
                  <a:pt x="112788" y="22373"/>
                  <a:pt x="113738" y="24806"/>
                </a:cubicBezTo>
                <a:cubicBezTo>
                  <a:pt x="114688" y="27239"/>
                  <a:pt x="133382" y="31690"/>
                  <a:pt x="116231" y="33352"/>
                </a:cubicBezTo>
                <a:cubicBezTo>
                  <a:pt x="99080" y="35014"/>
                  <a:pt x="29645" y="38871"/>
                  <a:pt x="10832" y="34776"/>
                </a:cubicBezTo>
                <a:cubicBezTo>
                  <a:pt x="-7981" y="30681"/>
                  <a:pt x="3592" y="14065"/>
                  <a:pt x="3355" y="8783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61" name="Google Shape;61;p13"/>
          <p:cNvSpPr/>
          <p:nvPr/>
        </p:nvSpPr>
        <p:spPr>
          <a:xfrm>
            <a:off x="-92910" y="5495433"/>
            <a:ext cx="2551867" cy="1697267"/>
          </a:xfrm>
          <a:custGeom>
            <a:avLst/>
            <a:gdLst/>
            <a:ahLst/>
            <a:cxnLst/>
            <a:rect l="l" t="t" r="r" b="b"/>
            <a:pathLst>
              <a:path w="76556" h="50918" extrusionOk="0">
                <a:moveTo>
                  <a:pt x="0" y="0"/>
                </a:moveTo>
                <a:cubicBezTo>
                  <a:pt x="7977" y="0"/>
                  <a:pt x="15883" y="8557"/>
                  <a:pt x="17447" y="16379"/>
                </a:cubicBezTo>
                <a:cubicBezTo>
                  <a:pt x="18572" y="22004"/>
                  <a:pt x="19980" y="28604"/>
                  <a:pt x="24569" y="32046"/>
                </a:cubicBezTo>
                <a:cubicBezTo>
                  <a:pt x="32790" y="38212"/>
                  <a:pt x="45055" y="26797"/>
                  <a:pt x="55191" y="28486"/>
                </a:cubicBezTo>
                <a:cubicBezTo>
                  <a:pt x="65377" y="30184"/>
                  <a:pt x="67320" y="46300"/>
                  <a:pt x="76556" y="50918"/>
                </a:cubicBezTo>
              </a:path>
            </a:pathLst>
          </a:custGeom>
          <a:noFill/>
          <a:ln w="19050" cap="flat" cmpd="sng">
            <a:solidFill>
              <a:srgbClr val="AEDBD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2" name="Google Shape;62;p13"/>
          <p:cNvSpPr/>
          <p:nvPr/>
        </p:nvSpPr>
        <p:spPr>
          <a:xfrm>
            <a:off x="9944881" y="-173648"/>
            <a:ext cx="2540000" cy="1684000"/>
          </a:xfrm>
          <a:custGeom>
            <a:avLst/>
            <a:gdLst/>
            <a:ahLst/>
            <a:cxnLst/>
            <a:rect l="l" t="t" r="r" b="b"/>
            <a:pathLst>
              <a:path w="76200" h="50520" extrusionOk="0">
                <a:moveTo>
                  <a:pt x="0" y="0"/>
                </a:moveTo>
                <a:cubicBezTo>
                  <a:pt x="2303" y="11507"/>
                  <a:pt x="18856" y="15163"/>
                  <a:pt x="24104" y="25659"/>
                </a:cubicBezTo>
                <a:cubicBezTo>
                  <a:pt x="28032" y="33515"/>
                  <a:pt x="25302" y="48020"/>
                  <a:pt x="33823" y="50152"/>
                </a:cubicBezTo>
                <a:cubicBezTo>
                  <a:pt x="43233" y="52506"/>
                  <a:pt x="51138" y="40780"/>
                  <a:pt x="60649" y="38877"/>
                </a:cubicBezTo>
                <a:cubicBezTo>
                  <a:pt x="65746" y="37857"/>
                  <a:pt x="71002" y="40044"/>
                  <a:pt x="76200" y="40044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3" name="Google Shape;63;p13"/>
          <p:cNvSpPr/>
          <p:nvPr/>
        </p:nvSpPr>
        <p:spPr>
          <a:xfrm>
            <a:off x="2032000" y="5333996"/>
            <a:ext cx="6114000" cy="508400"/>
          </a:xfrm>
          <a:prstGeom prst="roundRect">
            <a:avLst>
              <a:gd name="adj" fmla="val 50000"/>
            </a:avLst>
          </a:prstGeom>
          <a:solidFill>
            <a:srgbClr val="AEDBD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rgbClr val="3F4853"/>
                </a:solidFill>
                <a:latin typeface="Syne Medium"/>
                <a:ea typeface="Syne Medium"/>
                <a:cs typeface="Syne Medium"/>
                <a:sym typeface="Syne Medium"/>
              </a:rPr>
              <a:t>Phoebe Schropp</a:t>
            </a:r>
            <a:endParaRPr sz="2400">
              <a:solidFill>
                <a:srgbClr val="3F4853"/>
              </a:solidFill>
              <a:latin typeface="Syne Medium"/>
              <a:ea typeface="Syne Medium"/>
              <a:cs typeface="Syne Medium"/>
              <a:sym typeface="Syne Medium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653" y="4519867"/>
            <a:ext cx="2181480" cy="121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 rot="10800000" flipH="1">
            <a:off x="-348531" y="5841654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70" name="Google Shape;70;p14"/>
          <p:cNvSpPr/>
          <p:nvPr/>
        </p:nvSpPr>
        <p:spPr>
          <a:xfrm rot="10800000" flipH="1">
            <a:off x="7488739" y="-276134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Introduction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5856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Land-use decisions are typically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market-driven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Focus on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direct financial returns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buSzPts val="2000"/>
              <a:buFont typeface="Syne"/>
              <a:buChar char="●"/>
            </a:pP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Non-market benefits</a:t>
            </a: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 (ecosystem services) often overlooked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spcAft>
                <a:spcPts val="1333"/>
              </a:spcAft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Leads to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undervaluation of natural landscapes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73" name="Google Shape;73;p14"/>
          <p:cNvSpPr/>
          <p:nvPr/>
        </p:nvSpPr>
        <p:spPr>
          <a:xfrm rot="10800000" flipH="1">
            <a:off x="6932233" y="-102266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800" y="920339"/>
            <a:ext cx="5475800" cy="54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-452431" y="-363180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80" name="Google Shape;80;p15"/>
          <p:cNvSpPr/>
          <p:nvPr/>
        </p:nvSpPr>
        <p:spPr>
          <a:xfrm>
            <a:off x="7812006" y="4830350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81" name="Google Shape;81;p15"/>
          <p:cNvSpPr/>
          <p:nvPr/>
        </p:nvSpPr>
        <p:spPr>
          <a:xfrm>
            <a:off x="7021300" y="4554934"/>
            <a:ext cx="5642400" cy="2502631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AEDBD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Why It Matters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15567" y="1536633"/>
            <a:ext cx="8060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Climate change →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more extreme weather events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Ecosystem services = critical for: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SzPts val="2000"/>
              <a:buFont typeface="Commissioner"/>
              <a:buChar char="○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Community resilience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SzPts val="2000"/>
              <a:buFont typeface="Commissioner"/>
              <a:buChar char="○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Economic stability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spcAft>
                <a:spcPts val="1333"/>
              </a:spcAft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Yet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rarely included in planning decisions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1433" y="2216234"/>
            <a:ext cx="4042600" cy="242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The Core Problem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Ignoring ecosystem services leads to: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Degradation of natural capital</a:t>
            </a:r>
            <a:endParaRPr sz="2667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Increased environmental risk</a:t>
            </a:r>
            <a:endParaRPr sz="2667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spcAft>
                <a:spcPts val="1333"/>
              </a:spcAft>
              <a:buSzPts val="2000"/>
              <a:buFont typeface="Syne"/>
              <a:buChar char="●"/>
            </a:pP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Key gap:</a:t>
            </a: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 value exists, but is not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economically visible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91" name="Google Shape;91;p16"/>
          <p:cNvSpPr/>
          <p:nvPr/>
        </p:nvSpPr>
        <p:spPr>
          <a:xfrm rot="10800000" flipH="1">
            <a:off x="-348531" y="5841654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92" name="Google Shape;92;p16"/>
          <p:cNvSpPr/>
          <p:nvPr/>
        </p:nvSpPr>
        <p:spPr>
          <a:xfrm rot="10800000" flipH="1">
            <a:off x="7488739" y="-276134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93" name="Google Shape;93;p16"/>
          <p:cNvSpPr/>
          <p:nvPr/>
        </p:nvSpPr>
        <p:spPr>
          <a:xfrm rot="10800000" flipH="1">
            <a:off x="6932233" y="-102266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-452431" y="-363180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99" name="Google Shape;99;p17"/>
          <p:cNvSpPr/>
          <p:nvPr/>
        </p:nvSpPr>
        <p:spPr>
          <a:xfrm>
            <a:off x="7812006" y="4830350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00" name="Google Shape;100;p17"/>
          <p:cNvSpPr/>
          <p:nvPr/>
        </p:nvSpPr>
        <p:spPr>
          <a:xfrm>
            <a:off x="7021300" y="4336134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AEDBD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Local Context &amp; Motivation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Henderson County 2045 Comprehensive Plan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Strong public support for: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Open space protection</a:t>
            </a:r>
            <a:endParaRPr sz="2667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Forest and farmland 								conservation</a:t>
            </a:r>
            <a:endParaRPr sz="2667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But tension between: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 b="1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Conservation goals</a:t>
            </a:r>
            <a:endParaRPr sz="2667" b="1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spcAft>
                <a:spcPts val="1333"/>
              </a:spcAft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 b="1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Development pressures</a:t>
            </a:r>
            <a:endParaRPr sz="2667" b="1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267" y="2174968"/>
            <a:ext cx="5730568" cy="198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336" y="4272269"/>
            <a:ext cx="3864200" cy="158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Project Purpose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15600" y="1528933"/>
            <a:ext cx="11360800" cy="456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Partner: Henderson County 	Planning Department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Goal: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Clr>
                <a:srgbClr val="3F4853"/>
              </a:buClr>
              <a:buSzPts val="2000"/>
              <a:buFont typeface="Syne"/>
              <a:buChar char="○"/>
            </a:pPr>
            <a:r>
              <a:rPr lang="en" sz="2667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Quantify </a:t>
            </a:r>
            <a:r>
              <a:rPr lang="en" sz="2667" b="1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economic value of undeveloped land</a:t>
            </a:r>
            <a:endParaRPr sz="2667" b="1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Address disconnect between: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Environmental value</a:t>
            </a:r>
            <a:endParaRPr sz="2667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74121">
              <a:spcBef>
                <a:spcPts val="1333"/>
              </a:spcBef>
              <a:spcAft>
                <a:spcPts val="1333"/>
              </a:spcAft>
              <a:buClr>
                <a:srgbClr val="3F4853"/>
              </a:buClr>
              <a:buSzPts val="2000"/>
              <a:buFont typeface="Commissioner"/>
              <a:buChar char="○"/>
            </a:pPr>
            <a:r>
              <a:rPr lang="en" sz="2667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Economic decision-making</a:t>
            </a:r>
            <a:endParaRPr sz="2667"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l="11197" r="9052"/>
          <a:stretch/>
        </p:blipFill>
        <p:spPr>
          <a:xfrm>
            <a:off x="6262900" y="3863900"/>
            <a:ext cx="5642400" cy="23584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 rot="10800000" flipH="1">
            <a:off x="-348531" y="5841654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13" name="Google Shape;113;p18"/>
          <p:cNvSpPr/>
          <p:nvPr/>
        </p:nvSpPr>
        <p:spPr>
          <a:xfrm rot="10800000" flipH="1">
            <a:off x="7488739" y="-276134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14" name="Google Shape;114;p18"/>
          <p:cNvSpPr/>
          <p:nvPr/>
        </p:nvSpPr>
        <p:spPr>
          <a:xfrm rot="10800000" flipH="1">
            <a:off x="6932233" y="-102266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-452431" y="-363180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20" name="Google Shape;120;p19"/>
          <p:cNvSpPr/>
          <p:nvPr/>
        </p:nvSpPr>
        <p:spPr>
          <a:xfrm>
            <a:off x="7812006" y="4830350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21" name="Google Shape;121;p19"/>
          <p:cNvSpPr/>
          <p:nvPr/>
        </p:nvSpPr>
        <p:spPr>
          <a:xfrm>
            <a:off x="7021300" y="4336134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AEDBD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Research Questions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What is the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economic value of natural capital</a:t>
            </a: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 on undeveloped land?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>
              <a:spcBef>
                <a:spcPts val="1333"/>
              </a:spcBef>
              <a:buNone/>
            </a:pP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spcBef>
                <a:spcPts val="1333"/>
              </a:spcBef>
              <a:spcAft>
                <a:spcPts val="1333"/>
              </a:spcAft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How does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vegetation/land cover</a:t>
            </a: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 affect ecosystem service values?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Study Scope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91054">
              <a:buSzPts val="22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Focus on undeveloped land types: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507987">
              <a:spcBef>
                <a:spcPts val="1333"/>
              </a:spcBef>
              <a:buClr>
                <a:srgbClr val="3F4853"/>
              </a:buClr>
              <a:buSzPts val="24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Vacant parcels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507987">
              <a:spcBef>
                <a:spcPts val="1333"/>
              </a:spcBef>
              <a:buClr>
                <a:srgbClr val="3F4853"/>
              </a:buClr>
              <a:buSzPts val="24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Open space / conservation parcels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507987">
              <a:spcBef>
                <a:spcPts val="1333"/>
              </a:spcBef>
              <a:buClr>
                <a:srgbClr val="3F4853"/>
              </a:buClr>
              <a:buSzPts val="24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Present-Use Value (PUV) parcels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91054">
              <a:spcBef>
                <a:spcPts val="1333"/>
              </a:spcBef>
              <a:spcAft>
                <a:spcPts val="1333"/>
              </a:spcAft>
              <a:buSzPts val="22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Evaluate multiple ecosystem services at the </a:t>
            </a: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parcel level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-348531" y="5841654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31" name="Google Shape;131;p20"/>
          <p:cNvSpPr/>
          <p:nvPr/>
        </p:nvSpPr>
        <p:spPr>
          <a:xfrm rot="10800000" flipH="1">
            <a:off x="7488739" y="-276134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32" name="Google Shape;132;p20"/>
          <p:cNvSpPr/>
          <p:nvPr/>
        </p:nvSpPr>
        <p:spPr>
          <a:xfrm rot="10800000" flipH="1">
            <a:off x="6932233" y="-102266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FFA32-A8C4-4630-AAEF-248C316B5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4559" y="2851251"/>
            <a:ext cx="1128835" cy="1525802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5CA4F-32C6-499A-8A29-8C0C499DC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559" y="2851251"/>
            <a:ext cx="1128835" cy="152580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20924-F9E7-4481-83E1-7917206F651B}"/>
              </a:ext>
            </a:extLst>
          </p:cNvPr>
          <p:cNvSpPr txBox="1"/>
          <p:nvPr/>
        </p:nvSpPr>
        <p:spPr>
          <a:xfrm>
            <a:off x="3889696" y="981513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10239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-452431" y="-363180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38" name="Google Shape;138;p21"/>
          <p:cNvSpPr/>
          <p:nvPr/>
        </p:nvSpPr>
        <p:spPr>
          <a:xfrm>
            <a:off x="7812006" y="4830350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39" name="Google Shape;139;p21"/>
          <p:cNvSpPr/>
          <p:nvPr/>
        </p:nvSpPr>
        <p:spPr>
          <a:xfrm>
            <a:off x="7021300" y="4336134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AEDBD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Methods Overview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indent="-461422">
              <a:buSzPct val="100000"/>
              <a:buFont typeface="Syne"/>
              <a:buChar char="●"/>
            </a:pP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Approach</a:t>
            </a: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: Spatial natural capital valuation combining GIS + economic analysis (benefit transfer)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61422">
              <a:spcBef>
                <a:spcPts val="1333"/>
              </a:spcBef>
              <a:buSzPct val="100000"/>
              <a:buFont typeface="Syne"/>
              <a:buChar char="●"/>
            </a:pP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Tools</a:t>
            </a: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: ArcGIS Pro, ArcGIS Online, QGIS, InVEST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61422">
              <a:spcBef>
                <a:spcPts val="1333"/>
              </a:spcBef>
              <a:buSzPct val="100000"/>
              <a:buFont typeface="Commissioner"/>
              <a:buChar char="●"/>
            </a:pPr>
            <a:r>
              <a:rPr lang="en" sz="2667" b="1">
                <a:latin typeface="Commissioner"/>
                <a:ea typeface="Commissioner"/>
                <a:cs typeface="Commissioner"/>
                <a:sym typeface="Commissioner"/>
              </a:rPr>
              <a:t>Main Data Sources:</a:t>
            </a:r>
            <a:endParaRPr sz="2667" b="1"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45760">
              <a:spcBef>
                <a:spcPts val="1333"/>
              </a:spcBef>
              <a:buClr>
                <a:srgbClr val="3F4853"/>
              </a:buClr>
              <a:buSzPct val="1000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Parcel &amp; land use data (Henderson County GIS)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45760">
              <a:spcBef>
                <a:spcPts val="1333"/>
              </a:spcBef>
              <a:buClr>
                <a:srgbClr val="3F4853"/>
              </a:buClr>
              <a:buSzPct val="1000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Land cover (NLCD)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45760">
              <a:spcBef>
                <a:spcPts val="1333"/>
              </a:spcBef>
              <a:buClr>
                <a:srgbClr val="3F4853"/>
              </a:buClr>
              <a:buSzPct val="1000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Tree Canopy (Henderson County GIS)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45760">
              <a:spcBef>
                <a:spcPts val="1333"/>
              </a:spcBef>
              <a:buClr>
                <a:srgbClr val="3F4853"/>
              </a:buClr>
              <a:buSzPct val="1000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Soil data (USDA)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lvl="1" indent="-445760">
              <a:spcBef>
                <a:spcPts val="1333"/>
              </a:spcBef>
              <a:spcAft>
                <a:spcPts val="1333"/>
              </a:spcAft>
              <a:buClr>
                <a:srgbClr val="3F4853"/>
              </a:buClr>
              <a:buSzPct val="100000"/>
              <a:buFont typeface="Commissioner"/>
              <a:buChar char="○"/>
            </a:pPr>
            <a:r>
              <a:rPr lang="en">
                <a:solidFill>
                  <a:srgbClr val="3F4853"/>
                </a:solidFill>
                <a:latin typeface="Commissioner"/>
                <a:ea typeface="Commissioner"/>
                <a:cs typeface="Commissioner"/>
                <a:sym typeface="Commissioner"/>
              </a:rPr>
              <a:t>Precipitation (NOAA / RaInDROP)</a:t>
            </a:r>
            <a:endParaRPr>
              <a:solidFill>
                <a:srgbClr val="3F4853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Current Results</a:t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 rot="10800000" flipH="1">
            <a:off x="7488739" y="-276134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48" name="Google Shape;148;p22"/>
          <p:cNvSpPr/>
          <p:nvPr/>
        </p:nvSpPr>
        <p:spPr>
          <a:xfrm rot="10800000" flipH="1">
            <a:off x="6932233" y="-102266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49" name="Google Shape;149;p22" title="Screenshot 2026-06-04 at 11.50.00 AM.png"/>
          <p:cNvPicPr preferRelativeResize="0"/>
          <p:nvPr/>
        </p:nvPicPr>
        <p:blipFill rotWithShape="1">
          <a:blip r:embed="rId3">
            <a:alphaModFix/>
          </a:blip>
          <a:srcRect l="5573" r="3509" b="3344"/>
          <a:stretch/>
        </p:blipFill>
        <p:spPr>
          <a:xfrm>
            <a:off x="47626" y="1633442"/>
            <a:ext cx="5885977" cy="517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 title="Screenshot 2026-06-04 at 11.50.57 AM.png"/>
          <p:cNvPicPr preferRelativeResize="0"/>
          <p:nvPr/>
        </p:nvPicPr>
        <p:blipFill rotWithShape="1">
          <a:blip r:embed="rId4">
            <a:alphaModFix/>
          </a:blip>
          <a:srcRect l="5208" t="12060" r="28536" b="54280"/>
          <a:stretch/>
        </p:blipFill>
        <p:spPr>
          <a:xfrm>
            <a:off x="83809" y="4975109"/>
            <a:ext cx="1472036" cy="172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 title="Screenshot 2026-06-04 at 11.50.33 AM.png"/>
          <p:cNvPicPr preferRelativeResize="0"/>
          <p:nvPr/>
        </p:nvPicPr>
        <p:blipFill rotWithShape="1">
          <a:blip r:embed="rId5">
            <a:alphaModFix/>
          </a:blip>
          <a:srcRect l="4251"/>
          <a:stretch/>
        </p:blipFill>
        <p:spPr>
          <a:xfrm>
            <a:off x="6206842" y="1633443"/>
            <a:ext cx="5937533" cy="517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 title="Screenshot 2026-06-04 at 11.51.05 AM.png"/>
          <p:cNvPicPr preferRelativeResize="0"/>
          <p:nvPr/>
        </p:nvPicPr>
        <p:blipFill rotWithShape="1">
          <a:blip r:embed="rId6">
            <a:alphaModFix/>
          </a:blip>
          <a:srcRect l="5161" t="13728" r="40054" b="54618"/>
          <a:stretch/>
        </p:blipFill>
        <p:spPr>
          <a:xfrm>
            <a:off x="6228188" y="5055426"/>
            <a:ext cx="1375633" cy="172293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117931" y="4274708"/>
            <a:ext cx="1375600" cy="70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Carbon Sequestration Value in 2020 USD</a:t>
            </a:r>
            <a:endParaRPr sz="2400"/>
          </a:p>
        </p:txBody>
      </p:sp>
      <p:sp>
        <p:nvSpPr>
          <p:cNvPr id="154" name="Google Shape;154;p22"/>
          <p:cNvSpPr/>
          <p:nvPr/>
        </p:nvSpPr>
        <p:spPr>
          <a:xfrm>
            <a:off x="6228187" y="4355025"/>
            <a:ext cx="1375600" cy="70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Air Purification/Filtration Value in 2010 USD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Current Results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 rot="10800000" flipH="1">
            <a:off x="7488739" y="-276134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61" name="Google Shape;161;p23"/>
          <p:cNvSpPr/>
          <p:nvPr/>
        </p:nvSpPr>
        <p:spPr>
          <a:xfrm rot="10800000" flipH="1">
            <a:off x="6932233" y="-102266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62" name="Google Shape;162;p23" title="Screenshot 2026-06-04 at 11.50.41 AM.png"/>
          <p:cNvPicPr preferRelativeResize="0"/>
          <p:nvPr/>
        </p:nvPicPr>
        <p:blipFill rotWithShape="1">
          <a:blip r:embed="rId3">
            <a:alphaModFix/>
          </a:blip>
          <a:srcRect l="3088" t="2055" r="1882" b="1485"/>
          <a:stretch/>
        </p:blipFill>
        <p:spPr>
          <a:xfrm>
            <a:off x="6206834" y="1633434"/>
            <a:ext cx="5937535" cy="514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 title="Screenshot 2026-06-04 at 11.50.16 AM.png"/>
          <p:cNvPicPr preferRelativeResize="0"/>
          <p:nvPr/>
        </p:nvPicPr>
        <p:blipFill rotWithShape="1">
          <a:blip r:embed="rId4">
            <a:alphaModFix/>
          </a:blip>
          <a:srcRect l="4294" t="2075" r="2968" b="1882"/>
          <a:stretch/>
        </p:blipFill>
        <p:spPr>
          <a:xfrm>
            <a:off x="47634" y="1656234"/>
            <a:ext cx="5885969" cy="513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 title="Screenshot 2026-06-04 at 11.50.57 AM.png"/>
          <p:cNvPicPr preferRelativeResize="0"/>
          <p:nvPr/>
        </p:nvPicPr>
        <p:blipFill rotWithShape="1">
          <a:blip r:embed="rId5">
            <a:alphaModFix/>
          </a:blip>
          <a:srcRect l="6810" t="62856" r="23842" b="3170"/>
          <a:stretch/>
        </p:blipFill>
        <p:spPr>
          <a:xfrm>
            <a:off x="108127" y="5008640"/>
            <a:ext cx="1540767" cy="1739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112923" y="4308241"/>
            <a:ext cx="1375600" cy="70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Flood Mitigation Value in 2025 USD</a:t>
            </a:r>
            <a:endParaRPr sz="2400"/>
          </a:p>
        </p:txBody>
      </p:sp>
      <p:pic>
        <p:nvPicPr>
          <p:cNvPr id="166" name="Google Shape;166;p23" title="Screenshot 2026-06-04 at 11.51.05 AM.png"/>
          <p:cNvPicPr preferRelativeResize="0"/>
          <p:nvPr/>
        </p:nvPicPr>
        <p:blipFill rotWithShape="1">
          <a:blip r:embed="rId6">
            <a:alphaModFix/>
          </a:blip>
          <a:srcRect l="6866" t="63054" r="23496" b="1856"/>
          <a:stretch/>
        </p:blipFill>
        <p:spPr>
          <a:xfrm>
            <a:off x="6251927" y="5040716"/>
            <a:ext cx="1565067" cy="170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/>
          <p:nvPr/>
        </p:nvSpPr>
        <p:spPr>
          <a:xfrm>
            <a:off x="6272287" y="4340292"/>
            <a:ext cx="1375600" cy="70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Total Ecosystem Services Value in USD</a:t>
            </a:r>
            <a:endParaRPr sz="2400"/>
          </a:p>
        </p:txBody>
      </p:sp>
      <p:sp>
        <p:nvSpPr>
          <p:cNvPr id="168" name="Google Shape;168;p23"/>
          <p:cNvSpPr txBox="1"/>
          <p:nvPr/>
        </p:nvSpPr>
        <p:spPr>
          <a:xfrm>
            <a:off x="10000067" y="6452867"/>
            <a:ext cx="2144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https://arcg.is/0Wnn9H1</a:t>
            </a:r>
            <a:r>
              <a:rPr lang="en" sz="1333">
                <a:solidFill>
                  <a:schemeClr val="dk1"/>
                </a:solidFill>
              </a:rPr>
              <a:t> </a:t>
            </a:r>
            <a:endParaRPr sz="1333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-452431" y="-363180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74" name="Google Shape;174;p24"/>
          <p:cNvSpPr/>
          <p:nvPr/>
        </p:nvSpPr>
        <p:spPr>
          <a:xfrm>
            <a:off x="7812006" y="4830350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2E3338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75" name="Google Shape;175;p24"/>
          <p:cNvSpPr/>
          <p:nvPr/>
        </p:nvSpPr>
        <p:spPr>
          <a:xfrm>
            <a:off x="7021300" y="4336134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AEDBD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Next Steps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415600" y="1737900"/>
            <a:ext cx="11360800" cy="435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lnSpc>
                <a:spcPct val="200000"/>
              </a:lnSpc>
              <a:spcBef>
                <a:spcPts val="1333"/>
              </a:spcBef>
              <a:buSzPts val="2000"/>
              <a:buFont typeface="Syne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Calculate 1 or 2 more Ecosystem Service Values for each Parcel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474121">
              <a:lnSpc>
                <a:spcPct val="200000"/>
              </a:lnSpc>
              <a:spcBef>
                <a:spcPts val="1333"/>
              </a:spcBef>
              <a:spcAft>
                <a:spcPts val="1333"/>
              </a:spcAft>
              <a:buSzPts val="2000"/>
              <a:buFont typeface="Commissioner"/>
              <a:buChar char="●"/>
            </a:pPr>
            <a:r>
              <a:rPr lang="en" sz="2667">
                <a:latin typeface="Commissioner"/>
                <a:ea typeface="Commissioner"/>
                <a:cs typeface="Commissioner"/>
                <a:sym typeface="Commissioner"/>
              </a:rPr>
              <a:t>Create a public facing dashboard to access this information</a:t>
            </a:r>
            <a:endParaRPr sz="2667"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1365800" y="2246800"/>
            <a:ext cx="9460400" cy="236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2800"/>
              <a:t>Thank You!</a:t>
            </a:r>
            <a:endParaRPr sz="12800"/>
          </a:p>
        </p:txBody>
      </p:sp>
      <p:sp>
        <p:nvSpPr>
          <p:cNvPr id="183" name="Google Shape;183;p25"/>
          <p:cNvSpPr/>
          <p:nvPr/>
        </p:nvSpPr>
        <p:spPr>
          <a:xfrm rot="10800000" flipH="1">
            <a:off x="-348531" y="5841654"/>
            <a:ext cx="3692433" cy="1250167"/>
          </a:xfrm>
          <a:custGeom>
            <a:avLst/>
            <a:gdLst/>
            <a:ahLst/>
            <a:cxnLst/>
            <a:rect l="l" t="t" r="r" b="b"/>
            <a:pathLst>
              <a:path w="110773" h="37505" extrusionOk="0">
                <a:moveTo>
                  <a:pt x="1236" y="27949"/>
                </a:moveTo>
                <a:cubicBezTo>
                  <a:pt x="2869" y="33392"/>
                  <a:pt x="12424" y="38351"/>
                  <a:pt x="19379" y="37383"/>
                </a:cubicBezTo>
                <a:cubicBezTo>
                  <a:pt x="26334" y="36415"/>
                  <a:pt x="34196" y="24653"/>
                  <a:pt x="42965" y="22143"/>
                </a:cubicBezTo>
                <a:cubicBezTo>
                  <a:pt x="51734" y="19633"/>
                  <a:pt x="61712" y="22930"/>
                  <a:pt x="71993" y="22325"/>
                </a:cubicBezTo>
                <a:cubicBezTo>
                  <a:pt x="82274" y="21720"/>
                  <a:pt x="98663" y="21569"/>
                  <a:pt x="104650" y="18515"/>
                </a:cubicBezTo>
                <a:cubicBezTo>
                  <a:pt x="110637" y="15461"/>
                  <a:pt x="113177" y="7085"/>
                  <a:pt x="107916" y="4001"/>
                </a:cubicBezTo>
                <a:cubicBezTo>
                  <a:pt x="102655" y="917"/>
                  <a:pt x="89471" y="-112"/>
                  <a:pt x="73082" y="9"/>
                </a:cubicBezTo>
                <a:cubicBezTo>
                  <a:pt x="56693" y="130"/>
                  <a:pt x="21556" y="69"/>
                  <a:pt x="9582" y="4726"/>
                </a:cubicBezTo>
                <a:cubicBezTo>
                  <a:pt x="-2392" y="9383"/>
                  <a:pt x="-397" y="22506"/>
                  <a:pt x="1236" y="27949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84" name="Google Shape;184;p25"/>
          <p:cNvSpPr/>
          <p:nvPr/>
        </p:nvSpPr>
        <p:spPr>
          <a:xfrm rot="10800000" flipH="1">
            <a:off x="7488739" y="-276134"/>
            <a:ext cx="5174967" cy="2502633"/>
          </a:xfrm>
          <a:custGeom>
            <a:avLst/>
            <a:gdLst/>
            <a:ahLst/>
            <a:cxnLst/>
            <a:rect l="l" t="t" r="r" b="b"/>
            <a:pathLst>
              <a:path w="155249" h="75079" extrusionOk="0">
                <a:moveTo>
                  <a:pt x="147184" y="2047"/>
                </a:moveTo>
                <a:cubicBezTo>
                  <a:pt x="142648" y="-1037"/>
                  <a:pt x="131400" y="-402"/>
                  <a:pt x="123236" y="3136"/>
                </a:cubicBezTo>
                <a:cubicBezTo>
                  <a:pt x="115072" y="6674"/>
                  <a:pt x="106091" y="18194"/>
                  <a:pt x="98199" y="23274"/>
                </a:cubicBezTo>
                <a:cubicBezTo>
                  <a:pt x="90307" y="28354"/>
                  <a:pt x="85771" y="31076"/>
                  <a:pt x="75883" y="33616"/>
                </a:cubicBezTo>
                <a:cubicBezTo>
                  <a:pt x="65995" y="36156"/>
                  <a:pt x="48578" y="36428"/>
                  <a:pt x="38871" y="38514"/>
                </a:cubicBezTo>
                <a:cubicBezTo>
                  <a:pt x="29165" y="40600"/>
                  <a:pt x="23268" y="43231"/>
                  <a:pt x="17644" y="46134"/>
                </a:cubicBezTo>
                <a:cubicBezTo>
                  <a:pt x="12020" y="49037"/>
                  <a:pt x="7485" y="51940"/>
                  <a:pt x="5126" y="55931"/>
                </a:cubicBezTo>
                <a:cubicBezTo>
                  <a:pt x="2768" y="59923"/>
                  <a:pt x="2042" y="67543"/>
                  <a:pt x="3493" y="70083"/>
                </a:cubicBezTo>
                <a:cubicBezTo>
                  <a:pt x="4944" y="72623"/>
                  <a:pt x="-9389" y="70990"/>
                  <a:pt x="13834" y="71171"/>
                </a:cubicBezTo>
                <a:cubicBezTo>
                  <a:pt x="37057" y="71352"/>
                  <a:pt x="120061" y="79426"/>
                  <a:pt x="142830" y="71171"/>
                </a:cubicBezTo>
                <a:cubicBezTo>
                  <a:pt x="165599" y="62916"/>
                  <a:pt x="149724" y="33162"/>
                  <a:pt x="150450" y="21641"/>
                </a:cubicBezTo>
                <a:cubicBezTo>
                  <a:pt x="151176" y="10120"/>
                  <a:pt x="151720" y="5131"/>
                  <a:pt x="147184" y="2047"/>
                </a:cubicBezTo>
                <a:close/>
              </a:path>
            </a:pathLst>
          </a:custGeom>
          <a:solidFill>
            <a:srgbClr val="AEDBD1"/>
          </a:solidFill>
          <a:ln>
            <a:noFill/>
          </a:ln>
        </p:spPr>
        <p:txBody>
          <a:bodyPr/>
          <a:lstStyle/>
          <a:p>
            <a:endParaRPr lang="en-US" sz="2400"/>
          </a:p>
        </p:txBody>
      </p:sp>
      <p:sp>
        <p:nvSpPr>
          <p:cNvPr id="185" name="Google Shape;185;p25"/>
          <p:cNvSpPr/>
          <p:nvPr/>
        </p:nvSpPr>
        <p:spPr>
          <a:xfrm rot="10800000" flipH="1">
            <a:off x="6932233" y="-102266"/>
            <a:ext cx="5642400" cy="2721433"/>
          </a:xfrm>
          <a:custGeom>
            <a:avLst/>
            <a:gdLst/>
            <a:ahLst/>
            <a:cxnLst/>
            <a:rect l="l" t="t" r="r" b="b"/>
            <a:pathLst>
              <a:path w="169272" h="81643" extrusionOk="0">
                <a:moveTo>
                  <a:pt x="0" y="81643"/>
                </a:moveTo>
                <a:cubicBezTo>
                  <a:pt x="0" y="67916"/>
                  <a:pt x="15769" y="54498"/>
                  <a:pt x="29391" y="52796"/>
                </a:cubicBezTo>
                <a:cubicBezTo>
                  <a:pt x="49022" y="50343"/>
                  <a:pt x="70535" y="62223"/>
                  <a:pt x="88718" y="54429"/>
                </a:cubicBezTo>
                <a:cubicBezTo>
                  <a:pt x="97366" y="50723"/>
                  <a:pt x="105022" y="44123"/>
                  <a:pt x="110490" y="36467"/>
                </a:cubicBezTo>
                <a:cubicBezTo>
                  <a:pt x="116485" y="28072"/>
                  <a:pt x="119655" y="17076"/>
                  <a:pt x="127907" y="10886"/>
                </a:cubicBezTo>
                <a:cubicBezTo>
                  <a:pt x="139313" y="2330"/>
                  <a:pt x="155014" y="0"/>
                  <a:pt x="169272" y="0"/>
                </a:cubicBezTo>
              </a:path>
            </a:pathLst>
          </a:custGeom>
          <a:noFill/>
          <a:ln w="19050" cap="flat" cmpd="sng">
            <a:solidFill>
              <a:srgbClr val="2E33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Spring flowers with a butterfly and dragonfly">
            <a:extLst>
              <a:ext uri="{FF2B5EF4-FFF2-40B4-BE49-F238E27FC236}">
                <a16:creationId xmlns:a16="http://schemas.microsoft.com/office/drawing/2014/main" id="{69466289-843F-B455-82FE-7B315CEFA1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5254" y="-1005526"/>
            <a:ext cx="8811525" cy="881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ABB3AE-22B0-1F8A-D9F9-9025E1F93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Meeting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2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7B3F6E-DED7-4EC1-9734-6B896967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4559" y="2851251"/>
            <a:ext cx="1128835" cy="152580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F254D-1B3D-4980-A1B3-47C2B46F5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559" y="2851251"/>
            <a:ext cx="1128835" cy="152580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343C5-C29D-445C-B8F9-6166D3141780}"/>
              </a:ext>
            </a:extLst>
          </p:cNvPr>
          <p:cNvSpPr txBox="1"/>
          <p:nvPr/>
        </p:nvSpPr>
        <p:spPr>
          <a:xfrm>
            <a:off x="3885501" y="1071769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91293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F17C8-BDF6-4D7B-86A5-60DCFDDE58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4559" y="2851251"/>
            <a:ext cx="1128835" cy="152580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C13B5-61B9-4132-9C7F-EA85C5A3B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559" y="2851251"/>
            <a:ext cx="1128835" cy="1525802"/>
          </a:xfrm>
        </p:spPr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74C17-4307-405B-ACD1-C6A5E111EA7E}"/>
              </a:ext>
            </a:extLst>
          </p:cNvPr>
          <p:cNvSpPr txBox="1"/>
          <p:nvPr/>
        </p:nvSpPr>
        <p:spPr>
          <a:xfrm>
            <a:off x="3889696" y="981513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66114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pring flowers with a butterfly and dragonfly">
            <a:extLst>
              <a:ext uri="{FF2B5EF4-FFF2-40B4-BE49-F238E27FC236}">
                <a16:creationId xmlns:a16="http://schemas.microsoft.com/office/drawing/2014/main" id="{66576B4B-7688-09EA-1201-9A092E65E9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5254" y="-1005526"/>
            <a:ext cx="8811525" cy="881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5220B-FBB8-7F50-7C95-43EF1390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 – Review EAC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79B0-56F6-8CCC-D50F-A9147015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Brenda Sauer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8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FA37-6701-5D18-493B-9C611DB4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 – Revisit Priority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2F1D-06AA-422A-AD5E-4B7E35716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members completed priority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1E883-89BE-D07A-F91C-BC527C64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85" y="2515706"/>
            <a:ext cx="7597635" cy="37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FFC2-F839-568A-F09A-C748D3DF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 – Spring Outreach Recap</a:t>
            </a:r>
          </a:p>
        </p:txBody>
      </p:sp>
      <p:pic>
        <p:nvPicPr>
          <p:cNvPr id="5" name="Graphic 4" descr="Spring flowers with a butterfly and dragonfly">
            <a:extLst>
              <a:ext uri="{FF2B5EF4-FFF2-40B4-BE49-F238E27FC236}">
                <a16:creationId xmlns:a16="http://schemas.microsoft.com/office/drawing/2014/main" id="{EE926BDB-B396-B161-4284-E171860A77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5254" y="-1005526"/>
            <a:ext cx="8811525" cy="8811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EFB9-D324-7A1F-7F30-6B2391588BC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Mills River Earth Festival – April 11</a:t>
            </a:r>
            <a:r>
              <a:rPr lang="en-US" baseline="30000" dirty="0"/>
              <a:t>th</a:t>
            </a:r>
            <a:r>
              <a:rPr lang="en-US" dirty="0"/>
              <a:t> at Mills River Park</a:t>
            </a:r>
          </a:p>
          <a:p>
            <a:r>
              <a:rPr lang="en-US" dirty="0"/>
              <a:t>Hendo Earth Festival – April 18</a:t>
            </a:r>
            <a:r>
              <a:rPr lang="en-US" baseline="30000" dirty="0"/>
              <a:t>th</a:t>
            </a:r>
            <a:r>
              <a:rPr lang="en-US" dirty="0"/>
              <a:t> in Downtown Hendersonville</a:t>
            </a:r>
          </a:p>
          <a:p>
            <a:r>
              <a:rPr lang="en-US" dirty="0"/>
              <a:t>Ecusta Market and Café – April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Mills River Day – May 2</a:t>
            </a:r>
            <a:r>
              <a:rPr lang="en-US" baseline="30000" dirty="0"/>
              <a:t>nd</a:t>
            </a:r>
            <a:r>
              <a:rPr lang="en-US" dirty="0"/>
              <a:t> at North Mills River Farm</a:t>
            </a:r>
          </a:p>
          <a:p>
            <a:r>
              <a:rPr lang="en-US" dirty="0"/>
              <a:t>Green Drinks Presentation – May 14</a:t>
            </a:r>
            <a:r>
              <a:rPr lang="en-US" baseline="30000" dirty="0"/>
              <a:t>th</a:t>
            </a:r>
            <a:r>
              <a:rPr lang="en-US" dirty="0"/>
              <a:t> at the Local Table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9 Volunteers for general projects</a:t>
            </a:r>
          </a:p>
        </p:txBody>
      </p:sp>
    </p:spTree>
    <p:extLst>
      <p:ext uri="{BB962C8B-B14F-4D97-AF65-F5344CB8AC3E}">
        <p14:creationId xmlns:p14="http://schemas.microsoft.com/office/powerpoint/2010/main" val="145973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71F80-4CD6-8207-F6B4-563740AF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pring flowers with a butterfly and dragonfly">
            <a:extLst>
              <a:ext uri="{FF2B5EF4-FFF2-40B4-BE49-F238E27FC236}">
                <a16:creationId xmlns:a16="http://schemas.microsoft.com/office/drawing/2014/main" id="{A195A152-801C-E184-6F8C-41556989CAA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5254" y="-1005526"/>
            <a:ext cx="8811525" cy="881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DFE1E-AF9D-E395-F6DE-498B09F6E1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 – Recreational Water Quality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5F9A-2957-6213-619E-1D657EF86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Four sites across county</a:t>
            </a:r>
          </a:p>
          <a:p>
            <a:pPr marL="742950" lvl="1" indent="-285750"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French Broad at Westfeldt Park</a:t>
            </a:r>
          </a:p>
          <a:p>
            <a:pPr marL="742950" lvl="1" indent="-285750"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Cane Creek at Fletcher Park</a:t>
            </a:r>
          </a:p>
          <a:p>
            <a:pPr marL="742950" lvl="1" indent="-285750"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Mud Creek at Berkely Road </a:t>
            </a:r>
            <a:r>
              <a:rPr lang="en-US" sz="28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Oklawaha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Greenway Access</a:t>
            </a:r>
          </a:p>
          <a:p>
            <a:pPr marL="742950" lvl="1" indent="-285750">
              <a:defRPr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Mills River at Mills River Park</a:t>
            </a:r>
          </a:p>
          <a:p>
            <a:pPr marL="285750" indent="-285750">
              <a:defRPr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6 volunteers, 3 committee members, 1 county employee</a:t>
            </a:r>
          </a:p>
          <a:p>
            <a:pPr marL="285750" indent="-285750">
              <a:defRPr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New partnerships – Mills River Partnership, NC Department of Environmental Quality, and Sierra Nevada Brewery</a:t>
            </a:r>
          </a:p>
          <a:p>
            <a:pPr marL="0" indent="0">
              <a:buNone/>
              <a:defRPr/>
            </a:pPr>
            <a:endParaRPr lang="en-US" sz="28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742950" lvl="1" indent="-285750">
              <a:defRPr/>
            </a:pPr>
            <a:endParaRPr lang="en-US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1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24C0C-B3B5-F57B-7ADD-954B5F79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pring flowers with a butterfly and dragonfly">
            <a:extLst>
              <a:ext uri="{FF2B5EF4-FFF2-40B4-BE49-F238E27FC236}">
                <a16:creationId xmlns:a16="http://schemas.microsoft.com/office/drawing/2014/main" id="{9F4D070B-6550-02F0-2A32-165D9C23C0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05254" y="-1005526"/>
            <a:ext cx="8811525" cy="881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6153B2-FCD4-E6AE-7EEE-FD51DD2AF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 – Recreational Water Quality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D958-1A7B-2072-A165-520AF37B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1311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View results weekly at </a:t>
            </a:r>
            <a:r>
              <a:rPr lang="en-US" sz="3200" dirty="0" err="1">
                <a:latin typeface="Calibri" pitchFamily="34" charset="0"/>
                <a:ea typeface="Times New Roman" pitchFamily="18" charset="0"/>
                <a:cs typeface="Arial" pitchFamily="34" charset="0"/>
                <a:hlinkClick r:id="rId3"/>
              </a:rPr>
              <a:t>SwimGuide.Org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or 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  <a:hlinkClick r:id="rId4"/>
              </a:rPr>
              <a:t>NCDEQ Water Quality Monitoring Dashboard</a:t>
            </a:r>
            <a:endParaRPr lang="en-US" sz="32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en-US" sz="28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21F40-FFF7-2478-4CBE-7DE0C2FD0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3051873"/>
            <a:ext cx="7448550" cy="33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5305</TotalTime>
  <Words>706</Words>
  <Application>Microsoft Office PowerPoint</Application>
  <PresentationFormat>Widescreen</PresentationFormat>
  <Paragraphs>127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Century Gothic</vt:lpstr>
      <vt:lpstr>Commissioner</vt:lpstr>
      <vt:lpstr>Commissioner ExtraBold</vt:lpstr>
      <vt:lpstr>Syne</vt:lpstr>
      <vt:lpstr>Syne Medium</vt:lpstr>
      <vt:lpstr>Verdana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New Business – Review EAC Applications</vt:lpstr>
      <vt:lpstr>New Business – Revisit Priority Survey</vt:lpstr>
      <vt:lpstr>New Business – Spring Outreach Recap</vt:lpstr>
      <vt:lpstr>Old Business – Recreational Water Quality Monitoring</vt:lpstr>
      <vt:lpstr>Old Business – Recreational Water Quality Monitoring</vt:lpstr>
      <vt:lpstr>Environmental Programs Updates</vt:lpstr>
      <vt:lpstr>PowerPoint Presentation</vt:lpstr>
      <vt:lpstr>Spatial Valuation of Ecosystem Services: Estimating Natural Capital Across Undeveloped Parcels in Henderson County, North Carolina</vt:lpstr>
      <vt:lpstr>Introduction</vt:lpstr>
      <vt:lpstr>Why It Matters</vt:lpstr>
      <vt:lpstr>The Core Problem</vt:lpstr>
      <vt:lpstr>Local Context &amp; Motivation</vt:lpstr>
      <vt:lpstr>Project Purpose</vt:lpstr>
      <vt:lpstr>Research Questions</vt:lpstr>
      <vt:lpstr>Study Scope</vt:lpstr>
      <vt:lpstr>Methods Overview</vt:lpstr>
      <vt:lpstr>Current Results</vt:lpstr>
      <vt:lpstr>Current Results</vt:lpstr>
      <vt:lpstr>Next Steps</vt:lpstr>
      <vt:lpstr>Thank You!</vt:lpstr>
      <vt:lpstr>Next Meeting Topics</vt:lpstr>
    </vt:vector>
  </TitlesOfParts>
  <Company>County of Henderson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Paulina Jones</dc:creator>
  <cp:lastModifiedBy>Paulina Jones</cp:lastModifiedBy>
  <cp:revision>25</cp:revision>
  <cp:lastPrinted>2026-01-15T14:25:43Z</cp:lastPrinted>
  <dcterms:created xsi:type="dcterms:W3CDTF">2025-10-02T17:05:18Z</dcterms:created>
  <dcterms:modified xsi:type="dcterms:W3CDTF">2026-06-04T17:30:33Z</dcterms:modified>
</cp:coreProperties>
</file>